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Hind"/>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ind-bold.fntdata"/><Relationship Id="rId23" Type="http://schemas.openxmlformats.org/officeDocument/2006/relationships/font" Target="fonts/Hin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e24b4874e_2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e24b4874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e24b4874e_2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e24b4874e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e24b4874e_2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e24b4874e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e24b4874e_2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e24b4874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e24b4874e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e24b4874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e24b4874e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e24b4874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e24b4874e_2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e24b4874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e24b4874e_2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e24b4874e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28150" y="1991825"/>
            <a:ext cx="44877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1" name="Google Shape;11;p2"/>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 name="Google Shape;12;p2"/>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43" name="Shape 143"/>
        <p:cNvGrpSpPr/>
        <p:nvPr/>
      </p:nvGrpSpPr>
      <p:grpSpPr>
        <a:xfrm>
          <a:off x="0" y="0"/>
          <a:ext cx="0" cy="0"/>
          <a:chOff x="0" y="0"/>
          <a:chExt cx="0" cy="0"/>
        </a:xfrm>
      </p:grpSpPr>
      <p:sp>
        <p:nvSpPr>
          <p:cNvPr id="144" name="Google Shape;144;p11"/>
          <p:cNvSpPr/>
          <p:nvPr/>
        </p:nvSpPr>
        <p:spPr>
          <a:xfrm flipH="1" rot="5400000">
            <a:off x="7987921" y="280747"/>
            <a:ext cx="1436798" cy="875312"/>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5" name="Google Shape;145;p11"/>
          <p:cNvSpPr/>
          <p:nvPr/>
        </p:nvSpPr>
        <p:spPr>
          <a:xfrm flipH="1" rot="5400000">
            <a:off x="7711954" y="1152043"/>
            <a:ext cx="1779871" cy="1084184"/>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8" name="Google Shape;148;p11"/>
          <p:cNvSpPr/>
          <p:nvPr/>
        </p:nvSpPr>
        <p:spPr>
          <a:xfrm flipH="1" rot="-5400000">
            <a:off x="8520892" y="2338195"/>
            <a:ext cx="542403" cy="33042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 name="Google Shape;149;p11"/>
          <p:cNvSpPr/>
          <p:nvPr/>
        </p:nvSpPr>
        <p:spPr>
          <a:xfrm flipH="1" rot="5400000">
            <a:off x="-280461" y="2947980"/>
            <a:ext cx="1435651" cy="874537"/>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 name="Google Shape;151;p11"/>
          <p:cNvSpPr/>
          <p:nvPr/>
        </p:nvSpPr>
        <p:spPr>
          <a:xfrm flipH="1" rot="-5400000">
            <a:off x="-209916" y="4278659"/>
            <a:ext cx="1075013" cy="655177"/>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 name="Google Shape;153;p11"/>
          <p:cNvSpPr/>
          <p:nvPr/>
        </p:nvSpPr>
        <p:spPr>
          <a:xfrm flipH="1" rot="-5400000">
            <a:off x="276080" y="3815951"/>
            <a:ext cx="743793" cy="453249"/>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 name="Google Shape;154;p11"/>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urple gradient">
  <p:cSld name="BLANK_2_1">
    <p:bg>
      <p:bgPr>
        <a:gradFill>
          <a:gsLst>
            <a:gs pos="0">
              <a:srgbClr val="CC3399"/>
            </a:gs>
            <a:gs pos="100000">
              <a:srgbClr val="6699FF"/>
            </a:gs>
          </a:gsLst>
          <a:lin ang="5400700" scaled="0"/>
        </a:gradFill>
      </p:bgPr>
    </p:bg>
    <p:spTree>
      <p:nvGrpSpPr>
        <p:cNvPr id="155" name="Shape 155"/>
        <p:cNvGrpSpPr/>
        <p:nvPr/>
      </p:nvGrpSpPr>
      <p:grpSpPr>
        <a:xfrm>
          <a:off x="0" y="0"/>
          <a:ext cx="0" cy="0"/>
          <a:chOff x="0" y="0"/>
          <a:chExt cx="0" cy="0"/>
        </a:xfrm>
      </p:grpSpPr>
      <p:sp>
        <p:nvSpPr>
          <p:cNvPr id="156" name="Google Shape;156;p12"/>
          <p:cNvSpPr/>
          <p:nvPr/>
        </p:nvSpPr>
        <p:spPr>
          <a:xfrm flipH="1" rot="5400000">
            <a:off x="7987926" y="280753"/>
            <a:ext cx="1436700" cy="8754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 name="Google Shape;157;p12"/>
          <p:cNvSpPr/>
          <p:nvPr/>
        </p:nvSpPr>
        <p:spPr>
          <a:xfrm flipH="1" rot="5400000">
            <a:off x="7711932" y="1152020"/>
            <a:ext cx="1779900" cy="1084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 name="Google Shape;160;p12"/>
          <p:cNvSpPr/>
          <p:nvPr/>
        </p:nvSpPr>
        <p:spPr>
          <a:xfrm flipH="1" rot="-5400000">
            <a:off x="8520834" y="2338254"/>
            <a:ext cx="542400" cy="3303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 name="Google Shape;161;p12"/>
          <p:cNvSpPr/>
          <p:nvPr/>
        </p:nvSpPr>
        <p:spPr>
          <a:xfrm flipH="1" rot="5400000">
            <a:off x="-280517" y="2947924"/>
            <a:ext cx="1435800" cy="8745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3" name="Google Shape;163;p12"/>
          <p:cNvSpPr/>
          <p:nvPr/>
        </p:nvSpPr>
        <p:spPr>
          <a:xfrm flipH="1" rot="-5400000">
            <a:off x="-209848" y="4278591"/>
            <a:ext cx="1074900" cy="655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 name="Google Shape;165;p12"/>
          <p:cNvSpPr/>
          <p:nvPr/>
        </p:nvSpPr>
        <p:spPr>
          <a:xfrm flipH="1" rot="-5400000">
            <a:off x="276152" y="3815879"/>
            <a:ext cx="7437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 name="Google Shape;166;p12"/>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gradient">
  <p:cSld name="BLANK_2_1_1">
    <p:bg>
      <p:bgPr>
        <a:gradFill>
          <a:gsLst>
            <a:gs pos="0">
              <a:srgbClr val="FF0066"/>
            </a:gs>
            <a:gs pos="100000">
              <a:srgbClr val="FF9900"/>
            </a:gs>
          </a:gsLst>
          <a:lin ang="5400700" scaled="0"/>
        </a:gradFill>
      </p:bgPr>
    </p:bg>
    <p:spTree>
      <p:nvGrpSpPr>
        <p:cNvPr id="167" name="Shape 167"/>
        <p:cNvGrpSpPr/>
        <p:nvPr/>
      </p:nvGrpSpPr>
      <p:grpSpPr>
        <a:xfrm>
          <a:off x="0" y="0"/>
          <a:ext cx="0" cy="0"/>
          <a:chOff x="0" y="0"/>
          <a:chExt cx="0" cy="0"/>
        </a:xfrm>
      </p:grpSpPr>
      <p:sp>
        <p:nvSpPr>
          <p:cNvPr id="168" name="Google Shape;168;p13"/>
          <p:cNvSpPr/>
          <p:nvPr/>
        </p:nvSpPr>
        <p:spPr>
          <a:xfrm flipH="1" rot="5400000">
            <a:off x="7987926" y="280753"/>
            <a:ext cx="1436700" cy="8754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9" name="Google Shape;169;p13"/>
          <p:cNvSpPr/>
          <p:nvPr/>
        </p:nvSpPr>
        <p:spPr>
          <a:xfrm flipH="1" rot="5400000">
            <a:off x="7711932" y="1152020"/>
            <a:ext cx="1779900" cy="1084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 name="Google Shape;170;p13"/>
          <p:cNvSpPr/>
          <p:nvPr/>
        </p:nvSpPr>
        <p:spPr>
          <a:xfrm rot="-5400000">
            <a:off x="8367248" y="1879235"/>
            <a:ext cx="965400" cy="588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 name="Google Shape;171;p13"/>
          <p:cNvSpPr/>
          <p:nvPr/>
        </p:nvSpPr>
        <p:spPr>
          <a:xfrm rot="-5400000">
            <a:off x="7784863" y="375260"/>
            <a:ext cx="768000" cy="4680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Google Shape;172;p13"/>
          <p:cNvSpPr/>
          <p:nvPr/>
        </p:nvSpPr>
        <p:spPr>
          <a:xfrm flipH="1" rot="-5400000">
            <a:off x="8520834" y="2338254"/>
            <a:ext cx="542400" cy="3303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Google Shape;173;p13"/>
          <p:cNvSpPr/>
          <p:nvPr/>
        </p:nvSpPr>
        <p:spPr>
          <a:xfrm flipH="1" rot="5400000">
            <a:off x="-280517" y="2947924"/>
            <a:ext cx="1435800" cy="8745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 name="Google Shape;174;p13"/>
          <p:cNvSpPr/>
          <p:nvPr/>
        </p:nvSpPr>
        <p:spPr>
          <a:xfrm rot="5400000">
            <a:off x="-191502" y="2612001"/>
            <a:ext cx="979200" cy="5961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 name="Google Shape;175;p13"/>
          <p:cNvSpPr/>
          <p:nvPr/>
        </p:nvSpPr>
        <p:spPr>
          <a:xfrm flipH="1" rot="-5400000">
            <a:off x="-209848" y="4278591"/>
            <a:ext cx="1074900" cy="655200"/>
          </a:xfrm>
          <a:prstGeom prst="parallelogram">
            <a:avLst>
              <a:gd fmla="val 81897" name="adj"/>
            </a:avLst>
          </a:prstGeom>
          <a:solidFill>
            <a:srgbClr val="FFFFFF">
              <a:alpha val="245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 name="Google Shape;176;p13"/>
          <p:cNvSpPr/>
          <p:nvPr/>
        </p:nvSpPr>
        <p:spPr>
          <a:xfrm rot="-5400000">
            <a:off x="-145501" y="2377842"/>
            <a:ext cx="7443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 name="Google Shape;177;p13"/>
          <p:cNvSpPr/>
          <p:nvPr/>
        </p:nvSpPr>
        <p:spPr>
          <a:xfrm flipH="1" rot="-5400000">
            <a:off x="276152" y="3815879"/>
            <a:ext cx="743700" cy="4533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 name="Google Shape;178;p13"/>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79"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1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 name="Google Shape;185;p14"/>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6" name="Google Shape;186;p1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14"/>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 name="Google Shape;190;p14"/>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 name="Google Shape;191;p14"/>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 name="Shape 21"/>
        <p:cNvGrpSpPr/>
        <p:nvPr/>
      </p:nvGrpSpPr>
      <p:grpSpPr>
        <a:xfrm>
          <a:off x="0" y="0"/>
          <a:ext cx="0" cy="0"/>
          <a:chOff x="0" y="0"/>
          <a:chExt cx="0" cy="0"/>
        </a:xfrm>
      </p:grpSpPr>
      <p:sp>
        <p:nvSpPr>
          <p:cNvPr id="22" name="Google Shape;22;p3"/>
          <p:cNvSpPr txBox="1"/>
          <p:nvPr>
            <p:ph type="ctrTitle"/>
          </p:nvPr>
        </p:nvSpPr>
        <p:spPr>
          <a:xfrm>
            <a:off x="2647900" y="1659550"/>
            <a:ext cx="3848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3" name="Google Shape;23;p3"/>
          <p:cNvSpPr txBox="1"/>
          <p:nvPr>
            <p:ph idx="1" type="subTitle"/>
          </p:nvPr>
        </p:nvSpPr>
        <p:spPr>
          <a:xfrm>
            <a:off x="2647975" y="2763850"/>
            <a:ext cx="3848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3CCFF"/>
              </a:buClr>
              <a:buSzPts val="1800"/>
              <a:buNone/>
              <a:defRPr sz="1800">
                <a:solidFill>
                  <a:srgbClr val="33CCFF"/>
                </a:solidFill>
              </a:defRPr>
            </a:lvl1pPr>
            <a:lvl2pPr lvl="1" rtl="0" algn="ctr">
              <a:spcBef>
                <a:spcPts val="0"/>
              </a:spcBef>
              <a:spcAft>
                <a:spcPts val="0"/>
              </a:spcAft>
              <a:buClr>
                <a:srgbClr val="33CCFF"/>
              </a:buClr>
              <a:buSzPts val="1800"/>
              <a:buNone/>
              <a:defRPr sz="1800">
                <a:solidFill>
                  <a:srgbClr val="33CCFF"/>
                </a:solidFill>
              </a:defRPr>
            </a:lvl2pPr>
            <a:lvl3pPr lvl="2" rtl="0" algn="ctr">
              <a:spcBef>
                <a:spcPts val="0"/>
              </a:spcBef>
              <a:spcAft>
                <a:spcPts val="0"/>
              </a:spcAft>
              <a:buClr>
                <a:srgbClr val="33CCFF"/>
              </a:buClr>
              <a:buSzPts val="1800"/>
              <a:buNone/>
              <a:defRPr sz="1800">
                <a:solidFill>
                  <a:srgbClr val="33CCFF"/>
                </a:solidFill>
              </a:defRPr>
            </a:lvl3pPr>
            <a:lvl4pPr lvl="3" rtl="0" algn="ctr">
              <a:spcBef>
                <a:spcPts val="0"/>
              </a:spcBef>
              <a:spcAft>
                <a:spcPts val="0"/>
              </a:spcAft>
              <a:buClr>
                <a:srgbClr val="33CCFF"/>
              </a:buClr>
              <a:buSzPts val="1800"/>
              <a:buNone/>
              <a:defRPr sz="1800">
                <a:solidFill>
                  <a:srgbClr val="33CCFF"/>
                </a:solidFill>
              </a:defRPr>
            </a:lvl4pPr>
            <a:lvl5pPr lvl="4" rtl="0" algn="ctr">
              <a:spcBef>
                <a:spcPts val="0"/>
              </a:spcBef>
              <a:spcAft>
                <a:spcPts val="0"/>
              </a:spcAft>
              <a:buClr>
                <a:srgbClr val="33CCFF"/>
              </a:buClr>
              <a:buSzPts val="1800"/>
              <a:buNone/>
              <a:defRPr sz="1800">
                <a:solidFill>
                  <a:srgbClr val="33CCFF"/>
                </a:solidFill>
              </a:defRPr>
            </a:lvl5pPr>
            <a:lvl6pPr lvl="5" rtl="0" algn="ctr">
              <a:spcBef>
                <a:spcPts val="0"/>
              </a:spcBef>
              <a:spcAft>
                <a:spcPts val="0"/>
              </a:spcAft>
              <a:buClr>
                <a:srgbClr val="33CCFF"/>
              </a:buClr>
              <a:buSzPts val="1800"/>
              <a:buNone/>
              <a:defRPr sz="1800">
                <a:solidFill>
                  <a:srgbClr val="33CCFF"/>
                </a:solidFill>
              </a:defRPr>
            </a:lvl6pPr>
            <a:lvl7pPr lvl="6" rtl="0" algn="ctr">
              <a:spcBef>
                <a:spcPts val="0"/>
              </a:spcBef>
              <a:spcAft>
                <a:spcPts val="0"/>
              </a:spcAft>
              <a:buClr>
                <a:srgbClr val="33CCFF"/>
              </a:buClr>
              <a:buSzPts val="1800"/>
              <a:buNone/>
              <a:defRPr sz="1800">
                <a:solidFill>
                  <a:srgbClr val="33CCFF"/>
                </a:solidFill>
              </a:defRPr>
            </a:lvl7pPr>
            <a:lvl8pPr lvl="7" rtl="0" algn="ctr">
              <a:spcBef>
                <a:spcPts val="0"/>
              </a:spcBef>
              <a:spcAft>
                <a:spcPts val="0"/>
              </a:spcAft>
              <a:buClr>
                <a:srgbClr val="33CCFF"/>
              </a:buClr>
              <a:buSzPts val="1800"/>
              <a:buNone/>
              <a:defRPr sz="1800">
                <a:solidFill>
                  <a:srgbClr val="33CCFF"/>
                </a:solidFill>
              </a:defRPr>
            </a:lvl8pPr>
            <a:lvl9pPr lvl="8" rtl="0" algn="ctr">
              <a:spcBef>
                <a:spcPts val="0"/>
              </a:spcBef>
              <a:spcAft>
                <a:spcPts val="0"/>
              </a:spcAft>
              <a:buClr>
                <a:srgbClr val="33CCFF"/>
              </a:buClr>
              <a:buSzPts val="1800"/>
              <a:buNone/>
              <a:defRPr sz="1800">
                <a:solidFill>
                  <a:srgbClr val="33CCFF"/>
                </a:solidFill>
              </a:defRPr>
            </a:lvl9pPr>
          </a:lstStyle>
          <a:p/>
        </p:txBody>
      </p:sp>
      <p:sp>
        <p:nvSpPr>
          <p:cNvPr id="24" name="Google Shape;24;p3"/>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 name="Google Shape;25;p3"/>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 name="Google Shape;30;p3"/>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 name="Google Shape;32;p3"/>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 name="Google Shape;33;p3"/>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4" name="Shape 34"/>
        <p:cNvGrpSpPr/>
        <p:nvPr/>
      </p:nvGrpSpPr>
      <p:grpSpPr>
        <a:xfrm>
          <a:off x="0" y="0"/>
          <a:ext cx="0" cy="0"/>
          <a:chOff x="0" y="0"/>
          <a:chExt cx="0" cy="0"/>
        </a:xfrm>
      </p:grpSpPr>
      <p:sp>
        <p:nvSpPr>
          <p:cNvPr id="35" name="Google Shape;35;p4"/>
          <p:cNvSpPr txBox="1"/>
          <p:nvPr>
            <p:ph idx="1" type="body"/>
          </p:nvPr>
        </p:nvSpPr>
        <p:spPr>
          <a:xfrm>
            <a:off x="2225675" y="2161800"/>
            <a:ext cx="46926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SzPts val="2400"/>
              <a:buChar char="›"/>
              <a:defRPr b="1" i="1"/>
            </a:lvl1pPr>
            <a:lvl2pPr indent="-381000" lvl="1" marL="914400" rtl="0" algn="ctr">
              <a:spcBef>
                <a:spcPts val="0"/>
              </a:spcBef>
              <a:spcAft>
                <a:spcPts val="0"/>
              </a:spcAft>
              <a:buSzPts val="2400"/>
              <a:buChar char="›"/>
              <a:defRPr b="1" i="1"/>
            </a:lvl2pPr>
            <a:lvl3pPr indent="-381000" lvl="2" marL="1371600" rtl="0" algn="ctr">
              <a:spcBef>
                <a:spcPts val="0"/>
              </a:spcBef>
              <a:spcAft>
                <a:spcPts val="0"/>
              </a:spcAft>
              <a:buSzPts val="2400"/>
              <a:buChar char="›"/>
              <a:defRPr b="1" i="1"/>
            </a:lvl3pPr>
            <a:lvl4pPr indent="-381000" lvl="3" marL="1828800" rtl="0" algn="ctr">
              <a:spcBef>
                <a:spcPts val="0"/>
              </a:spcBef>
              <a:spcAft>
                <a:spcPts val="0"/>
              </a:spcAft>
              <a:buSzPts val="2400"/>
              <a:buChar char="›"/>
              <a:defRPr b="1" i="1"/>
            </a:lvl4pPr>
            <a:lvl5pPr indent="-381000" lvl="4" marL="2286000" rtl="0" algn="ctr">
              <a:spcBef>
                <a:spcPts val="0"/>
              </a:spcBef>
              <a:spcAft>
                <a:spcPts val="0"/>
              </a:spcAft>
              <a:buSzPts val="2400"/>
              <a:buChar char="›"/>
              <a:defRPr b="1" i="1"/>
            </a:lvl5pPr>
            <a:lvl6pPr indent="-381000" lvl="5" marL="2743200" rtl="0" algn="ctr">
              <a:spcBef>
                <a:spcPts val="0"/>
              </a:spcBef>
              <a:spcAft>
                <a:spcPts val="0"/>
              </a:spcAft>
              <a:buSzPts val="2400"/>
              <a:buChar char="›"/>
              <a:defRPr b="1" i="1"/>
            </a:lvl6pPr>
            <a:lvl7pPr indent="-381000" lvl="6" marL="3200400" rtl="0" algn="ctr">
              <a:spcBef>
                <a:spcPts val="0"/>
              </a:spcBef>
              <a:spcAft>
                <a:spcPts val="0"/>
              </a:spcAft>
              <a:buSzPts val="2400"/>
              <a:buChar char="›"/>
              <a:defRPr b="1" i="1"/>
            </a:lvl7pPr>
            <a:lvl8pPr indent="-381000" lvl="7" marL="3657600" rtl="0" algn="ctr">
              <a:spcBef>
                <a:spcPts val="0"/>
              </a:spcBef>
              <a:spcAft>
                <a:spcPts val="0"/>
              </a:spcAft>
              <a:buSzPts val="2400"/>
              <a:buChar char="›"/>
              <a:defRPr b="1" i="1"/>
            </a:lvl8pPr>
            <a:lvl9pPr indent="-381000" lvl="8" marL="4114800" algn="ctr">
              <a:spcBef>
                <a:spcPts val="0"/>
              </a:spcBef>
              <a:spcAft>
                <a:spcPts val="0"/>
              </a:spcAft>
              <a:buSzPts val="2400"/>
              <a:buChar char="»"/>
              <a:defRPr b="1" i="1"/>
            </a:lvl9pPr>
          </a:lstStyle>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 name="Google Shape;38;p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1" name="Google Shape;41;p4"/>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2" name="Google Shape;42;p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 name="Google Shape;44;p4"/>
          <p:cNvSpPr/>
          <p:nvPr/>
        </p:nvSpPr>
        <p:spPr>
          <a:xfrm flipH="1" rot="-5400000">
            <a:off x="-358985" y="3663619"/>
            <a:ext cx="1838515" cy="1120555"/>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 name="Google Shape;46;p4"/>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 name="Google Shape;47;p4"/>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8" name="Shape 48"/>
        <p:cNvGrpSpPr/>
        <p:nvPr/>
      </p:nvGrpSpPr>
      <p:grpSpPr>
        <a:xfrm>
          <a:off x="0" y="0"/>
          <a:ext cx="0" cy="0"/>
          <a:chOff x="0" y="0"/>
          <a:chExt cx="0" cy="0"/>
        </a:xfrm>
      </p:grpSpPr>
      <p:sp>
        <p:nvSpPr>
          <p:cNvPr id="49" name="Google Shape;49;p5"/>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 name="Google Shape;50;p5"/>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5"/>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 name="Google Shape;56;p5"/>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 name="Google Shape;60;p5"/>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5"/>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63" name="Google Shape;63;p5"/>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sp>
        <p:nvSpPr>
          <p:cNvPr id="65" name="Google Shape;65;p6"/>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6" name="Google Shape;66;p6"/>
          <p:cNvSpPr txBox="1"/>
          <p:nvPr>
            <p:ph idx="1" type="body"/>
          </p:nvPr>
        </p:nvSpPr>
        <p:spPr>
          <a:xfrm>
            <a:off x="1067100"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7" name="Google Shape;67;p6"/>
          <p:cNvSpPr txBox="1"/>
          <p:nvPr>
            <p:ph idx="2" type="body"/>
          </p:nvPr>
        </p:nvSpPr>
        <p:spPr>
          <a:xfrm>
            <a:off x="4224149"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6"/>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6"/>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 name="Google Shape;79;p6"/>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0" name="Google Shape;80;p6"/>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1" name="Shape 81"/>
        <p:cNvGrpSpPr/>
        <p:nvPr/>
      </p:nvGrpSpPr>
      <p:grpSpPr>
        <a:xfrm>
          <a:off x="0" y="0"/>
          <a:ext cx="0" cy="0"/>
          <a:chOff x="0" y="0"/>
          <a:chExt cx="0" cy="0"/>
        </a:xfrm>
      </p:grpSpPr>
      <p:sp>
        <p:nvSpPr>
          <p:cNvPr id="82" name="Google Shape;82;p7"/>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7"/>
          <p:cNvSpPr txBox="1"/>
          <p:nvPr>
            <p:ph idx="1" type="body"/>
          </p:nvPr>
        </p:nvSpPr>
        <p:spPr>
          <a:xfrm>
            <a:off x="1067100"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4" name="Google Shape;84;p7"/>
          <p:cNvSpPr txBox="1"/>
          <p:nvPr>
            <p:ph idx="2" type="body"/>
          </p:nvPr>
        </p:nvSpPr>
        <p:spPr>
          <a:xfrm>
            <a:off x="31948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5" name="Google Shape;85;p7"/>
          <p:cNvSpPr txBox="1"/>
          <p:nvPr>
            <p:ph idx="3" type="body"/>
          </p:nvPr>
        </p:nvSpPr>
        <p:spPr>
          <a:xfrm>
            <a:off x="53225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 name="Google Shape;88;p7"/>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 name="Google Shape;91;p7"/>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7"/>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 name="Google Shape;97;p7"/>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8" name="Google Shape;98;p7"/>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8"/>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 name="Google Shape;103;p8"/>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8"/>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 name="Google Shape;110;p8"/>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8"/>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3" name="Google Shape;113;p8"/>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9"/>
          <p:cNvSpPr txBox="1"/>
          <p:nvPr>
            <p:ph idx="1" type="body"/>
          </p:nvPr>
        </p:nvSpPr>
        <p:spPr>
          <a:xfrm>
            <a:off x="1236500" y="4406300"/>
            <a:ext cx="6671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b="1" sz="1800"/>
            </a:lvl1pPr>
          </a:lstStyle>
          <a:p/>
        </p:txBody>
      </p:sp>
      <p:grpSp>
        <p:nvGrpSpPr>
          <p:cNvPr id="116" name="Google Shape;116;p9"/>
          <p:cNvGrpSpPr/>
          <p:nvPr/>
        </p:nvGrpSpPr>
        <p:grpSpPr>
          <a:xfrm>
            <a:off x="7395202" y="-6"/>
            <a:ext cx="1748884" cy="4013021"/>
            <a:chOff x="7395202" y="-6"/>
            <a:chExt cx="1748884" cy="4013021"/>
          </a:xfrm>
        </p:grpSpPr>
        <p:sp>
          <p:nvSpPr>
            <p:cNvPr id="117" name="Google Shape;117;p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 name="Google Shape;118;p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9"/>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 name="Google Shape;121;p9"/>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2" name="Google Shape;122;p9"/>
          <p:cNvGrpSpPr/>
          <p:nvPr/>
        </p:nvGrpSpPr>
        <p:grpSpPr>
          <a:xfrm>
            <a:off x="3" y="2738679"/>
            <a:ext cx="722480" cy="2404814"/>
            <a:chOff x="3" y="2750304"/>
            <a:chExt cx="722480" cy="2404814"/>
          </a:xfrm>
        </p:grpSpPr>
        <p:sp>
          <p:nvSpPr>
            <p:cNvPr id="123" name="Google Shape;123;p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 name="Google Shape;124;p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9"/>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9"/>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28" name="Google Shape;128;p9"/>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129"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2" name="Google Shape;132;p1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10"/>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1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 name="Google Shape;141;p10"/>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10"/>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9pPr>
          </a:lstStyle>
          <a:p/>
        </p:txBody>
      </p:sp>
      <p:sp>
        <p:nvSpPr>
          <p:cNvPr id="7" name="Google Shape;7;p1"/>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indent="-381000" lvl="1" marL="914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indent="-381000" lvl="2" marL="1371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indent="-381000" lvl="3" marL="1828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indent="-381000" lvl="4" marL="2286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indent="-381000" lvl="5" marL="27432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indent="-381000" lvl="6" marL="3200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indent="-381000" lvl="7" marL="3657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indent="-381000" lvl="8" marL="4114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p:txBody>
      </p:sp>
      <p:sp>
        <p:nvSpPr>
          <p:cNvPr id="8" name="Google Shape;8;p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github.com/eshan1925/Language_Learner" TargetMode="External"/><Relationship Id="rId5" Type="http://schemas.openxmlformats.org/officeDocument/2006/relationships/hyperlink" Target="https://youtu.be/KsACwi_681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linktr.ee/eshan1925" TargetMode="External"/><Relationship Id="rId4" Type="http://schemas.openxmlformats.org/officeDocument/2006/relationships/hyperlink" Target="https://linktr.ee/eshan1925" TargetMode="External"/><Relationship Id="rId5" Type="http://schemas.openxmlformats.org/officeDocument/2006/relationships/hyperlink" Target="https://linktr.ee/rithesh_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ctrTitle"/>
          </p:nvPr>
        </p:nvSpPr>
        <p:spPr>
          <a:xfrm>
            <a:off x="2328150" y="1991825"/>
            <a:ext cx="4487700" cy="11598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4500">
                <a:solidFill>
                  <a:schemeClr val="dk1"/>
                </a:solidFill>
                <a:latin typeface="Open Sans"/>
                <a:ea typeface="Open Sans"/>
                <a:cs typeface="Open Sans"/>
                <a:sym typeface="Open Sans"/>
              </a:rPr>
              <a:t>Languageocity</a:t>
            </a:r>
            <a:endParaRPr/>
          </a:p>
        </p:txBody>
      </p:sp>
      <p:sp>
        <p:nvSpPr>
          <p:cNvPr id="197" name="Google Shape;197;p15"/>
          <p:cNvSpPr txBox="1"/>
          <p:nvPr/>
        </p:nvSpPr>
        <p:spPr>
          <a:xfrm>
            <a:off x="2679900" y="3055075"/>
            <a:ext cx="36333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lang="en" sz="1800">
                <a:solidFill>
                  <a:schemeClr val="dk1"/>
                </a:solidFill>
                <a:latin typeface="Open Sans"/>
                <a:ea typeface="Open Sans"/>
                <a:cs typeface="Open Sans"/>
                <a:sym typeface="Open Sans"/>
              </a:rPr>
              <a:t>A language learning app</a:t>
            </a:r>
            <a:endParaRPr>
              <a:latin typeface="Hind"/>
              <a:ea typeface="Hind"/>
              <a:cs typeface="Hind"/>
              <a:sym typeface="Hind"/>
            </a:endParaRPr>
          </a:p>
        </p:txBody>
      </p:sp>
      <p:pic>
        <p:nvPicPr>
          <p:cNvPr id="198" name="Google Shape;198;p15"/>
          <p:cNvPicPr preferRelativeResize="0"/>
          <p:nvPr/>
        </p:nvPicPr>
        <p:blipFill>
          <a:blip r:embed="rId3">
            <a:alphaModFix/>
          </a:blip>
          <a:stretch>
            <a:fillRect/>
          </a:stretch>
        </p:blipFill>
        <p:spPr>
          <a:xfrm>
            <a:off x="3305300" y="439625"/>
            <a:ext cx="2472077" cy="1687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idx="4294967295" type="ctrTitle"/>
          </p:nvPr>
        </p:nvSpPr>
        <p:spPr>
          <a:xfrm>
            <a:off x="670950"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a:t>
            </a:r>
            <a:r>
              <a:rPr lang="en">
                <a:solidFill>
                  <a:srgbClr val="33CCCC"/>
                </a:solidFill>
              </a:rPr>
              <a:t>. Continued</a:t>
            </a:r>
            <a:endParaRPr sz="6000">
              <a:solidFill>
                <a:srgbClr val="33CCCC"/>
              </a:solidFill>
            </a:endParaRPr>
          </a:p>
        </p:txBody>
      </p:sp>
      <p:sp>
        <p:nvSpPr>
          <p:cNvPr id="293" name="Google Shape;293;p24"/>
          <p:cNvSpPr txBox="1"/>
          <p:nvPr>
            <p:ph idx="4294967295" type="subTitle"/>
          </p:nvPr>
        </p:nvSpPr>
        <p:spPr>
          <a:xfrm>
            <a:off x="1343550" y="937888"/>
            <a:ext cx="6456900" cy="194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latin typeface="Open Sans"/>
                <a:ea typeface="Open Sans"/>
                <a:cs typeface="Open Sans"/>
                <a:sym typeface="Open Sans"/>
              </a:rPr>
              <a:t>3. We also have an idea of direct implementation of the google translator tool for quick translations so that any user if migrated from one place to another,during the learning stages of the language can conveniently use a translator tool for the conversation.</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4. We also expect some sponsors for the application as we will promote and advertise them in the app. And we will be making balance between the sponsor and users through the reward store.</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294" name="Google Shape;294;p24"/>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24"/>
          <p:cNvPicPr preferRelativeResize="0"/>
          <p:nvPr/>
        </p:nvPicPr>
        <p:blipFill rotWithShape="1">
          <a:blip r:embed="rId3">
            <a:alphaModFix/>
          </a:blip>
          <a:srcRect b="0" l="0" r="0" t="-4329"/>
          <a:stretch/>
        </p:blipFill>
        <p:spPr>
          <a:xfrm>
            <a:off x="1993175" y="3022400"/>
            <a:ext cx="5157650" cy="1319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 is easy</a:t>
            </a:r>
            <a:endParaRPr/>
          </a:p>
        </p:txBody>
      </p:sp>
      <p:grpSp>
        <p:nvGrpSpPr>
          <p:cNvPr id="301" name="Google Shape;301;p25"/>
          <p:cNvGrpSpPr/>
          <p:nvPr/>
        </p:nvGrpSpPr>
        <p:grpSpPr>
          <a:xfrm flipH="1" rot="10800000">
            <a:off x="4020979" y="1811088"/>
            <a:ext cx="821730" cy="1228760"/>
            <a:chOff x="4171679" y="1802748"/>
            <a:chExt cx="821730" cy="1228760"/>
          </a:xfrm>
        </p:grpSpPr>
        <p:sp>
          <p:nvSpPr>
            <p:cNvPr id="302" name="Google Shape;302;p25"/>
            <p:cNvSpPr/>
            <p:nvPr/>
          </p:nvSpPr>
          <p:spPr>
            <a:xfrm rot="10800000">
              <a:off x="4171679" y="2413508"/>
              <a:ext cx="821700" cy="618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 name="Google Shape;303;p25"/>
            <p:cNvSpPr/>
            <p:nvPr/>
          </p:nvSpPr>
          <p:spPr>
            <a:xfrm flipH="1">
              <a:off x="4171679" y="1802748"/>
              <a:ext cx="821730" cy="617854"/>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04" name="Google Shape;304;p25"/>
          <p:cNvGrpSpPr/>
          <p:nvPr/>
        </p:nvGrpSpPr>
        <p:grpSpPr>
          <a:xfrm flipH="1" rot="10800000">
            <a:off x="1972825" y="1802809"/>
            <a:ext cx="821730" cy="1228859"/>
            <a:chOff x="1972825" y="1803752"/>
            <a:chExt cx="821730" cy="1228859"/>
          </a:xfrm>
        </p:grpSpPr>
        <p:sp>
          <p:nvSpPr>
            <p:cNvPr id="305" name="Google Shape;305;p25"/>
            <p:cNvSpPr/>
            <p:nvPr/>
          </p:nvSpPr>
          <p:spPr>
            <a:xfrm rot="10800000">
              <a:off x="1972825" y="2414611"/>
              <a:ext cx="821700" cy="61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6" name="Google Shape;306;p25"/>
            <p:cNvSpPr/>
            <p:nvPr/>
          </p:nvSpPr>
          <p:spPr>
            <a:xfrm flipH="1">
              <a:off x="1972825" y="1803752"/>
              <a:ext cx="821730" cy="617854"/>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07" name="Google Shape;307;p25"/>
          <p:cNvGrpSpPr/>
          <p:nvPr/>
        </p:nvGrpSpPr>
        <p:grpSpPr>
          <a:xfrm flipH="1" rot="10800000">
            <a:off x="6403038" y="1810986"/>
            <a:ext cx="821730" cy="1228977"/>
            <a:chOff x="5808538" y="1803695"/>
            <a:chExt cx="821730" cy="1228977"/>
          </a:xfrm>
        </p:grpSpPr>
        <p:sp>
          <p:nvSpPr>
            <p:cNvPr id="308" name="Google Shape;308;p25"/>
            <p:cNvSpPr/>
            <p:nvPr/>
          </p:nvSpPr>
          <p:spPr>
            <a:xfrm rot="10800000">
              <a:off x="5808538" y="2414672"/>
              <a:ext cx="821700" cy="6180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 name="Google Shape;309;p25"/>
            <p:cNvSpPr/>
            <p:nvPr/>
          </p:nvSpPr>
          <p:spPr>
            <a:xfrm flipH="1">
              <a:off x="5808538" y="1803695"/>
              <a:ext cx="821730" cy="617854"/>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10" name="Google Shape;310;p25"/>
          <p:cNvSpPr txBox="1"/>
          <p:nvPr/>
        </p:nvSpPr>
        <p:spPr>
          <a:xfrm>
            <a:off x="642075" y="1807783"/>
            <a:ext cx="1509000" cy="123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FF6600"/>
                </a:solidFill>
                <a:latin typeface="Hind"/>
                <a:ea typeface="Hind"/>
                <a:cs typeface="Hind"/>
                <a:sym typeface="Hind"/>
              </a:rPr>
              <a:t>Build</a:t>
            </a:r>
            <a:endParaRPr b="1" sz="2400">
              <a:solidFill>
                <a:srgbClr val="FF6600"/>
              </a:solidFill>
              <a:latin typeface="Hind"/>
              <a:ea typeface="Hind"/>
              <a:cs typeface="Hind"/>
              <a:sym typeface="Hind"/>
            </a:endParaRPr>
          </a:p>
        </p:txBody>
      </p:sp>
      <p:sp>
        <p:nvSpPr>
          <p:cNvPr id="311" name="Google Shape;311;p25"/>
          <p:cNvSpPr txBox="1"/>
          <p:nvPr/>
        </p:nvSpPr>
        <p:spPr>
          <a:xfrm>
            <a:off x="2151075" y="1807775"/>
            <a:ext cx="1869900" cy="123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6699FF"/>
                </a:solidFill>
                <a:latin typeface="Hind"/>
                <a:ea typeface="Hind"/>
                <a:cs typeface="Hind"/>
                <a:sym typeface="Hind"/>
              </a:rPr>
              <a:t>Test</a:t>
            </a:r>
            <a:endParaRPr b="1" sz="2400">
              <a:solidFill>
                <a:srgbClr val="6699FF"/>
              </a:solidFill>
              <a:latin typeface="Hind"/>
              <a:ea typeface="Hind"/>
              <a:cs typeface="Hind"/>
              <a:sym typeface="Hind"/>
            </a:endParaRPr>
          </a:p>
        </p:txBody>
      </p:sp>
      <p:sp>
        <p:nvSpPr>
          <p:cNvPr id="312" name="Google Shape;312;p25"/>
          <p:cNvSpPr txBox="1"/>
          <p:nvPr/>
        </p:nvSpPr>
        <p:spPr>
          <a:xfrm>
            <a:off x="4840269" y="1841183"/>
            <a:ext cx="1509000" cy="1235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rgbClr val="66FF33"/>
                </a:solidFill>
                <a:latin typeface="Hind"/>
                <a:ea typeface="Hind"/>
                <a:cs typeface="Hind"/>
                <a:sym typeface="Hind"/>
              </a:rPr>
              <a:t>ReBuild</a:t>
            </a:r>
            <a:endParaRPr b="1" sz="2400">
              <a:solidFill>
                <a:srgbClr val="66FF33"/>
              </a:solidFill>
              <a:latin typeface="Hind"/>
              <a:ea typeface="Hind"/>
              <a:cs typeface="Hind"/>
              <a:sym typeface="Hind"/>
            </a:endParaRPr>
          </a:p>
        </p:txBody>
      </p:sp>
      <p:sp>
        <p:nvSpPr>
          <p:cNvPr id="313" name="Google Shape;313;p25"/>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idx="4294967295" type="ctrTitle"/>
          </p:nvPr>
        </p:nvSpPr>
        <p:spPr>
          <a:xfrm>
            <a:off x="670950"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CUSTOMER ATTRACTION</a:t>
            </a:r>
            <a:endParaRPr sz="6000">
              <a:solidFill>
                <a:srgbClr val="33CCCC"/>
              </a:solidFill>
            </a:endParaRPr>
          </a:p>
        </p:txBody>
      </p:sp>
      <p:sp>
        <p:nvSpPr>
          <p:cNvPr id="319" name="Google Shape;319;p26"/>
          <p:cNvSpPr txBox="1"/>
          <p:nvPr>
            <p:ph idx="4294967295" type="subTitle"/>
          </p:nvPr>
        </p:nvSpPr>
        <p:spPr>
          <a:xfrm>
            <a:off x="1343550" y="819450"/>
            <a:ext cx="6456900" cy="39933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Now there are few more apps available in the market which provide the similar services,  the main advantage of our app is that we are giving </a:t>
            </a:r>
            <a:r>
              <a:rPr b="1" lang="en" sz="1400">
                <a:solidFill>
                  <a:schemeClr val="dk1"/>
                </a:solidFill>
                <a:latin typeface="Open Sans"/>
                <a:ea typeface="Open Sans"/>
                <a:cs typeface="Open Sans"/>
                <a:sym typeface="Open Sans"/>
              </a:rPr>
              <a:t>rewards</a:t>
            </a:r>
            <a:r>
              <a:rPr lang="en" sz="1400">
                <a:solidFill>
                  <a:schemeClr val="dk1"/>
                </a:solidFill>
                <a:latin typeface="Open Sans"/>
                <a:ea typeface="Open Sans"/>
                <a:cs typeface="Open Sans"/>
                <a:sym typeface="Open Sans"/>
              </a:rPr>
              <a:t> to the customer for learning </a:t>
            </a:r>
            <a:endParaRPr sz="1400">
              <a:solidFill>
                <a:schemeClr val="dk1"/>
              </a:solidFill>
              <a:latin typeface="Open Sans"/>
              <a:ea typeface="Open Sans"/>
              <a:cs typeface="Open Sans"/>
              <a:sym typeface="Open Sans"/>
            </a:endParaRPr>
          </a:p>
          <a:p>
            <a:pPr indent="0" lvl="0" marL="457200" rtl="0" algn="l">
              <a:spcBef>
                <a:spcPts val="600"/>
              </a:spcBef>
              <a:spcAft>
                <a:spcPts val="0"/>
              </a:spcAft>
              <a:buNone/>
            </a:pPr>
            <a:r>
              <a:t/>
            </a:r>
            <a:endParaRPr sz="1400">
              <a:solidFill>
                <a:schemeClr val="dk1"/>
              </a:solidFill>
              <a:latin typeface="Open Sans"/>
              <a:ea typeface="Open Sans"/>
              <a:cs typeface="Open Sans"/>
              <a:sym typeface="Open Sans"/>
            </a:endParaRPr>
          </a:p>
          <a:p>
            <a:pPr indent="-317500" lvl="0" marL="457200" rtl="0" algn="l">
              <a:spcBef>
                <a:spcPts val="60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So coins will be awarded to each user as he/she completes challenges or unlocks milestones etc. We also award the user one coin daily for just logging in and </a:t>
            </a:r>
            <a:r>
              <a:rPr lang="en" sz="1400">
                <a:solidFill>
                  <a:schemeClr val="dk1"/>
                </a:solidFill>
                <a:latin typeface="Open Sans"/>
                <a:ea typeface="Open Sans"/>
                <a:cs typeface="Open Sans"/>
                <a:sym typeface="Open Sans"/>
              </a:rPr>
              <a:t>at least</a:t>
            </a:r>
            <a:r>
              <a:rPr lang="en" sz="1400">
                <a:solidFill>
                  <a:schemeClr val="dk1"/>
                </a:solidFill>
                <a:latin typeface="Open Sans"/>
                <a:ea typeface="Open Sans"/>
                <a:cs typeface="Open Sans"/>
                <a:sym typeface="Open Sans"/>
              </a:rPr>
              <a:t> completing one chapter, this will motivate the user to come back to the app at least once daily and also he/she will be able to learn new language very easily due to consistency.</a:t>
            </a:r>
            <a:endParaRPr sz="1400">
              <a:solidFill>
                <a:schemeClr val="dk1"/>
              </a:solidFill>
              <a:latin typeface="Open Sans"/>
              <a:ea typeface="Open Sans"/>
              <a:cs typeface="Open Sans"/>
              <a:sym typeface="Open Sans"/>
            </a:endParaRPr>
          </a:p>
          <a:p>
            <a:pPr indent="0" lvl="0" marL="457200" rtl="0" algn="l">
              <a:spcBef>
                <a:spcPts val="600"/>
              </a:spcBef>
              <a:spcAft>
                <a:spcPts val="0"/>
              </a:spcAft>
              <a:buNone/>
            </a:pPr>
            <a:r>
              <a:t/>
            </a:r>
            <a:endParaRPr sz="1400">
              <a:solidFill>
                <a:schemeClr val="dk1"/>
              </a:solidFill>
              <a:latin typeface="Open Sans"/>
              <a:ea typeface="Open Sans"/>
              <a:cs typeface="Open Sans"/>
              <a:sym typeface="Open Sans"/>
            </a:endParaRPr>
          </a:p>
          <a:p>
            <a:pPr indent="-317500" lvl="0" marL="457200" rtl="0" algn="l">
              <a:spcBef>
                <a:spcPts val="60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Many of the big platforms like Leetcode and Step Set Go follow this strategy of </a:t>
            </a:r>
            <a:r>
              <a:rPr lang="en" sz="1400">
                <a:solidFill>
                  <a:schemeClr val="dk1"/>
                </a:solidFill>
                <a:latin typeface="Open Sans"/>
                <a:ea typeface="Open Sans"/>
                <a:cs typeface="Open Sans"/>
                <a:sym typeface="Open Sans"/>
              </a:rPr>
              <a:t>advertising</a:t>
            </a:r>
            <a:r>
              <a:rPr lang="en" sz="1400">
                <a:solidFill>
                  <a:schemeClr val="dk1"/>
                </a:solidFill>
                <a:latin typeface="Open Sans"/>
                <a:ea typeface="Open Sans"/>
                <a:cs typeface="Open Sans"/>
                <a:sym typeface="Open Sans"/>
              </a:rPr>
              <a:t> and rewarding which are on trending now.</a:t>
            </a:r>
            <a:endParaRPr sz="1400">
              <a:solidFill>
                <a:schemeClr val="dk1"/>
              </a:solidFill>
              <a:latin typeface="Open Sans"/>
              <a:ea typeface="Open Sans"/>
              <a:cs typeface="Open Sans"/>
              <a:sym typeface="Open Sans"/>
            </a:endParaRPr>
          </a:p>
          <a:p>
            <a:pPr indent="0" lvl="0" marL="457200" rtl="0" algn="l">
              <a:spcBef>
                <a:spcPts val="600"/>
              </a:spcBef>
              <a:spcAft>
                <a:spcPts val="0"/>
              </a:spcAft>
              <a:buNone/>
            </a:pPr>
            <a:r>
              <a:t/>
            </a:r>
            <a:endParaRPr sz="1400">
              <a:solidFill>
                <a:schemeClr val="dk1"/>
              </a:solidFill>
              <a:latin typeface="Open Sans"/>
              <a:ea typeface="Open Sans"/>
              <a:cs typeface="Open Sans"/>
              <a:sym typeface="Open Sans"/>
            </a:endParaRPr>
          </a:p>
          <a:p>
            <a:pPr indent="-317500" lvl="0" marL="457200" rtl="0" algn="l">
              <a:spcBef>
                <a:spcPts val="60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Now once the user has earned coins where can he/she spent it? </a:t>
            </a:r>
            <a:endParaRPr sz="1400">
              <a:solidFill>
                <a:schemeClr val="dk1"/>
              </a:solidFill>
              <a:latin typeface="Open Sans"/>
              <a:ea typeface="Open Sans"/>
              <a:cs typeface="Open Sans"/>
              <a:sym typeface="Open Sans"/>
            </a:endParaRPr>
          </a:p>
        </p:txBody>
      </p:sp>
      <p:sp>
        <p:nvSpPr>
          <p:cNvPr id="320" name="Google Shape;320;p26"/>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idx="4294967295" type="ctrTitle"/>
          </p:nvPr>
        </p:nvSpPr>
        <p:spPr>
          <a:xfrm>
            <a:off x="670950"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REWARD STORE</a:t>
            </a:r>
            <a:endParaRPr sz="6000">
              <a:solidFill>
                <a:srgbClr val="33CCCC"/>
              </a:solidFill>
            </a:endParaRPr>
          </a:p>
        </p:txBody>
      </p:sp>
      <p:sp>
        <p:nvSpPr>
          <p:cNvPr id="326" name="Google Shape;326;p27"/>
          <p:cNvSpPr txBox="1"/>
          <p:nvPr>
            <p:ph idx="4294967295" type="subTitle"/>
          </p:nvPr>
        </p:nvSpPr>
        <p:spPr>
          <a:xfrm>
            <a:off x="1343550" y="819450"/>
            <a:ext cx="6456900" cy="3380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Once the user has earned some coins in the app he/she </a:t>
            </a:r>
            <a:r>
              <a:rPr lang="en" sz="1300">
                <a:solidFill>
                  <a:schemeClr val="dk1"/>
                </a:solidFill>
                <a:latin typeface="Open Sans"/>
                <a:ea typeface="Open Sans"/>
                <a:cs typeface="Open Sans"/>
                <a:sym typeface="Open Sans"/>
              </a:rPr>
              <a:t>definitely</a:t>
            </a:r>
            <a:r>
              <a:rPr lang="en" sz="1300">
                <a:solidFill>
                  <a:schemeClr val="dk1"/>
                </a:solidFill>
                <a:latin typeface="Open Sans"/>
                <a:ea typeface="Open Sans"/>
                <a:cs typeface="Open Sans"/>
                <a:sym typeface="Open Sans"/>
              </a:rPr>
              <a:t> would like to spend them, so here is where we bring in the concept of reward store. </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Now the main question is what do we have in reward store. We </a:t>
            </a:r>
            <a:r>
              <a:rPr lang="en" sz="1300">
                <a:solidFill>
                  <a:schemeClr val="dk1"/>
                </a:solidFill>
                <a:latin typeface="Open Sans"/>
                <a:ea typeface="Open Sans"/>
                <a:cs typeface="Open Sans"/>
                <a:sym typeface="Open Sans"/>
              </a:rPr>
              <a:t>definitely</a:t>
            </a:r>
            <a:r>
              <a:rPr lang="en" sz="1300">
                <a:solidFill>
                  <a:schemeClr val="dk1"/>
                </a:solidFill>
                <a:latin typeface="Open Sans"/>
                <a:ea typeface="Open Sans"/>
                <a:cs typeface="Open Sans"/>
                <a:sym typeface="Open Sans"/>
              </a:rPr>
              <a:t> do not plan to open up the reward </a:t>
            </a:r>
            <a:r>
              <a:rPr lang="en" sz="1300">
                <a:solidFill>
                  <a:schemeClr val="dk1"/>
                </a:solidFill>
                <a:latin typeface="Open Sans"/>
                <a:ea typeface="Open Sans"/>
                <a:cs typeface="Open Sans"/>
                <a:sym typeface="Open Sans"/>
              </a:rPr>
              <a:t>until</a:t>
            </a:r>
            <a:r>
              <a:rPr lang="en" sz="1300">
                <a:solidFill>
                  <a:schemeClr val="dk1"/>
                </a:solidFill>
                <a:latin typeface="Open Sans"/>
                <a:ea typeface="Open Sans"/>
                <a:cs typeface="Open Sans"/>
                <a:sym typeface="Open Sans"/>
              </a:rPr>
              <a:t> and unless the </a:t>
            </a:r>
            <a:r>
              <a:rPr lang="en" sz="1300">
                <a:solidFill>
                  <a:schemeClr val="dk1"/>
                </a:solidFill>
                <a:latin typeface="Open Sans"/>
                <a:ea typeface="Open Sans"/>
                <a:cs typeface="Open Sans"/>
                <a:sym typeface="Open Sans"/>
              </a:rPr>
              <a:t>application is</a:t>
            </a:r>
            <a:r>
              <a:rPr lang="en" sz="1300">
                <a:solidFill>
                  <a:schemeClr val="dk1"/>
                </a:solidFill>
                <a:latin typeface="Open Sans"/>
                <a:ea typeface="Open Sans"/>
                <a:cs typeface="Open Sans"/>
                <a:sym typeface="Open Sans"/>
              </a:rPr>
              <a:t> able to generate any revenue or we find some sponsors as this app is fully free for the users who want to learn any new language. </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Next question arises that  why would anyone want to sponsor us and why do we need sponsors. So both questions have the same answer, we will advertise the sponsors on our application and in turn they will help us in providing valuable rewards/coupons in the reward store.</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So that is how we would want our application to function. A </a:t>
            </a:r>
            <a:r>
              <a:rPr lang="en" sz="1300">
                <a:solidFill>
                  <a:schemeClr val="dk1"/>
                </a:solidFill>
                <a:latin typeface="Open Sans"/>
                <a:ea typeface="Open Sans"/>
                <a:cs typeface="Open Sans"/>
                <a:sym typeface="Open Sans"/>
              </a:rPr>
              <a:t>a win-win situation where </a:t>
            </a:r>
            <a:r>
              <a:rPr lang="en" sz="1300">
                <a:solidFill>
                  <a:schemeClr val="dk1"/>
                </a:solidFill>
                <a:latin typeface="Open Sans"/>
                <a:ea typeface="Open Sans"/>
                <a:cs typeface="Open Sans"/>
                <a:sym typeface="Open Sans"/>
              </a:rPr>
              <a:t>sponsors,creators and users get there desire complete.</a:t>
            </a:r>
            <a:endParaRPr sz="1300">
              <a:solidFill>
                <a:schemeClr val="dk1"/>
              </a:solidFill>
              <a:latin typeface="Open Sans"/>
              <a:ea typeface="Open Sans"/>
              <a:cs typeface="Open Sans"/>
              <a:sym typeface="Open Sans"/>
            </a:endParaRPr>
          </a:p>
          <a:p>
            <a:pPr indent="0" lvl="0" marL="45720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327" name="Google Shape;327;p27"/>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8" name="Google Shape;328;p27"/>
          <p:cNvPicPr preferRelativeResize="0"/>
          <p:nvPr/>
        </p:nvPicPr>
        <p:blipFill>
          <a:blip r:embed="rId3">
            <a:alphaModFix/>
          </a:blip>
          <a:stretch>
            <a:fillRect/>
          </a:stretch>
        </p:blipFill>
        <p:spPr>
          <a:xfrm>
            <a:off x="2845625" y="3777225"/>
            <a:ext cx="3379549" cy="123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1280188" y="549350"/>
            <a:ext cx="5972100" cy="6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In Simple Terms</a:t>
            </a:r>
            <a:endParaRPr>
              <a:solidFill>
                <a:srgbClr val="33CCCC"/>
              </a:solidFill>
            </a:endParaRPr>
          </a:p>
        </p:txBody>
      </p:sp>
      <p:sp>
        <p:nvSpPr>
          <p:cNvPr id="334" name="Google Shape;334;p28"/>
          <p:cNvSpPr/>
          <p:nvPr/>
        </p:nvSpPr>
        <p:spPr>
          <a:xfrm>
            <a:off x="3199750" y="1450575"/>
            <a:ext cx="2133000" cy="2133000"/>
          </a:xfrm>
          <a:prstGeom prst="ellipse">
            <a:avLst/>
          </a:prstGeom>
          <a:solidFill>
            <a:srgbClr val="0066FF">
              <a:alpha val="2269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ind"/>
                <a:ea typeface="Hind"/>
                <a:cs typeface="Hind"/>
                <a:sym typeface="Hind"/>
              </a:rPr>
              <a:t>Sponsors</a:t>
            </a:r>
            <a:endParaRPr b="1">
              <a:solidFill>
                <a:srgbClr val="FFFFFF"/>
              </a:solidFill>
              <a:latin typeface="Hind"/>
              <a:ea typeface="Hind"/>
              <a:cs typeface="Hind"/>
              <a:sym typeface="Hind"/>
            </a:endParaRPr>
          </a:p>
        </p:txBody>
      </p:sp>
      <p:sp>
        <p:nvSpPr>
          <p:cNvPr id="335" name="Google Shape;335;p28"/>
          <p:cNvSpPr/>
          <p:nvPr/>
        </p:nvSpPr>
        <p:spPr>
          <a:xfrm>
            <a:off x="2388700" y="2601400"/>
            <a:ext cx="2133000" cy="2133000"/>
          </a:xfrm>
          <a:prstGeom prst="ellipse">
            <a:avLst/>
          </a:prstGeom>
          <a:solidFill>
            <a:srgbClr val="0066FF">
              <a:alpha val="2269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ind"/>
                <a:ea typeface="Hind"/>
                <a:cs typeface="Hind"/>
                <a:sym typeface="Hind"/>
              </a:rPr>
              <a:t>Creators</a:t>
            </a:r>
            <a:endParaRPr b="1">
              <a:solidFill>
                <a:srgbClr val="FFFFFF"/>
              </a:solidFill>
              <a:latin typeface="Hind"/>
              <a:ea typeface="Hind"/>
              <a:cs typeface="Hind"/>
              <a:sym typeface="Hind"/>
            </a:endParaRPr>
          </a:p>
        </p:txBody>
      </p:sp>
      <p:sp>
        <p:nvSpPr>
          <p:cNvPr id="336" name="Google Shape;336;p28"/>
          <p:cNvSpPr/>
          <p:nvPr/>
        </p:nvSpPr>
        <p:spPr>
          <a:xfrm>
            <a:off x="3939850" y="2601400"/>
            <a:ext cx="2133000" cy="2133000"/>
          </a:xfrm>
          <a:prstGeom prst="ellipse">
            <a:avLst/>
          </a:prstGeom>
          <a:solidFill>
            <a:srgbClr val="0066FF">
              <a:alpha val="2269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ind"/>
                <a:ea typeface="Hind"/>
                <a:cs typeface="Hind"/>
                <a:sym typeface="Hind"/>
              </a:rPr>
              <a:t>Users</a:t>
            </a:r>
            <a:endParaRPr b="1">
              <a:solidFill>
                <a:srgbClr val="FFFFFF"/>
              </a:solidFill>
              <a:latin typeface="Hind"/>
              <a:ea typeface="Hind"/>
              <a:cs typeface="Hind"/>
              <a:sym typeface="Hind"/>
            </a:endParaRPr>
          </a:p>
        </p:txBody>
      </p:sp>
      <p:sp>
        <p:nvSpPr>
          <p:cNvPr id="337" name="Google Shape;337;p28"/>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38" name="Google Shape;338;p28"/>
          <p:cNvCxnSpPr/>
          <p:nvPr/>
        </p:nvCxnSpPr>
        <p:spPr>
          <a:xfrm flipH="1">
            <a:off x="4208050" y="2018300"/>
            <a:ext cx="1596600" cy="1356000"/>
          </a:xfrm>
          <a:prstGeom prst="straightConnector1">
            <a:avLst/>
          </a:prstGeom>
          <a:noFill/>
          <a:ln cap="flat" cmpd="sng" w="9525">
            <a:solidFill>
              <a:schemeClr val="dk2"/>
            </a:solidFill>
            <a:prstDash val="solid"/>
            <a:round/>
            <a:headEnd len="med" w="med" type="none"/>
            <a:tailEnd len="med" w="med" type="triangle"/>
          </a:ln>
        </p:spPr>
      </p:cxnSp>
      <p:sp>
        <p:nvSpPr>
          <p:cNvPr id="339" name="Google Shape;339;p28"/>
          <p:cNvSpPr txBox="1"/>
          <p:nvPr/>
        </p:nvSpPr>
        <p:spPr>
          <a:xfrm>
            <a:off x="5804650" y="1670175"/>
            <a:ext cx="1797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3CCCC"/>
                </a:solidFill>
                <a:latin typeface="Hind"/>
                <a:ea typeface="Hind"/>
                <a:cs typeface="Hind"/>
                <a:sym typeface="Hind"/>
              </a:rPr>
              <a:t>Our App</a:t>
            </a:r>
            <a:endParaRPr b="1" sz="1700">
              <a:solidFill>
                <a:srgbClr val="33CCCC"/>
              </a:solidFill>
              <a:latin typeface="Hind"/>
              <a:ea typeface="Hind"/>
              <a:cs typeface="Hind"/>
              <a:sym typeface="Hi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9"/>
          <p:cNvSpPr txBox="1"/>
          <p:nvPr>
            <p:ph type="title"/>
          </p:nvPr>
        </p:nvSpPr>
        <p:spPr>
          <a:xfrm>
            <a:off x="1067088" y="3794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Languages spoken in the world</a:t>
            </a:r>
            <a:endParaRPr/>
          </a:p>
        </p:txBody>
      </p:sp>
      <p:sp>
        <p:nvSpPr>
          <p:cNvPr id="345" name="Google Shape;345;p29"/>
          <p:cNvSpPr/>
          <p:nvPr/>
        </p:nvSpPr>
        <p:spPr>
          <a:xfrm>
            <a:off x="1937600" y="1753054"/>
            <a:ext cx="666000" cy="209400"/>
          </a:xfrm>
          <a:prstGeom prst="wedgeRectCallout">
            <a:avLst>
              <a:gd fmla="val -21428" name="adj1"/>
              <a:gd fmla="val 84287" name="adj2"/>
            </a:avLst>
          </a:pr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Hind"/>
                <a:ea typeface="Hind"/>
                <a:cs typeface="Hind"/>
                <a:sym typeface="Hind"/>
              </a:rPr>
              <a:t>our office</a:t>
            </a:r>
            <a:endParaRPr b="1" sz="800">
              <a:solidFill>
                <a:srgbClr val="FFFFFF"/>
              </a:solidFill>
              <a:latin typeface="Hind"/>
              <a:ea typeface="Hind"/>
              <a:cs typeface="Hind"/>
              <a:sym typeface="Hind"/>
            </a:endParaRPr>
          </a:p>
        </p:txBody>
      </p:sp>
      <p:sp>
        <p:nvSpPr>
          <p:cNvPr id="346" name="Google Shape;346;p29"/>
          <p:cNvSpPr/>
          <p:nvPr/>
        </p:nvSpPr>
        <p:spPr>
          <a:xfrm>
            <a:off x="1134000" y="2233300"/>
            <a:ext cx="144600" cy="144600"/>
          </a:xfrm>
          <a:prstGeom prst="mathMultiply">
            <a:avLst>
              <a:gd fmla="val 23520" name="adj1"/>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2709700" y="3427125"/>
            <a:ext cx="144600" cy="144600"/>
          </a:xfrm>
          <a:prstGeom prst="mathMultiply">
            <a:avLst>
              <a:gd fmla="val 23520" name="adj1"/>
            </a:avLst>
          </a:prstGeom>
          <a:solidFill>
            <a:srgbClr val="33C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3544825" y="2040525"/>
            <a:ext cx="144600" cy="144600"/>
          </a:xfrm>
          <a:prstGeom prst="mathMultiply">
            <a:avLst>
              <a:gd fmla="val 23520" name="adj1"/>
            </a:avLst>
          </a:pr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6104075" y="2499450"/>
            <a:ext cx="144600" cy="144600"/>
          </a:xfrm>
          <a:prstGeom prst="mathMultiply">
            <a:avLst>
              <a:gd fmla="val 23520" name="adj1"/>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6713550" y="4028850"/>
            <a:ext cx="144600" cy="144600"/>
          </a:xfrm>
          <a:prstGeom prst="mathMultiply">
            <a:avLst>
              <a:gd fmla="val 23520" name="adj1"/>
            </a:avLst>
          </a:prstGeom>
          <a:solidFill>
            <a:srgbClr val="66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29"/>
          <p:cNvPicPr preferRelativeResize="0"/>
          <p:nvPr/>
        </p:nvPicPr>
        <p:blipFill>
          <a:blip r:embed="rId3">
            <a:alphaModFix/>
          </a:blip>
          <a:stretch>
            <a:fillRect/>
          </a:stretch>
        </p:blipFill>
        <p:spPr>
          <a:xfrm>
            <a:off x="414125" y="1123915"/>
            <a:ext cx="7126974" cy="2796475"/>
          </a:xfrm>
          <a:prstGeom prst="rect">
            <a:avLst/>
          </a:prstGeom>
          <a:noFill/>
          <a:ln>
            <a:noFill/>
          </a:ln>
          <a:effectLst>
            <a:outerShdw blurRad="57150" rotWithShape="0" algn="bl" dir="5400000" dist="19050">
              <a:srgbClr val="000000">
                <a:alpha val="52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idx="4294967295" type="ctrTitle"/>
          </p:nvPr>
        </p:nvSpPr>
        <p:spPr>
          <a:xfrm>
            <a:off x="685800" y="18881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33CCCC"/>
                </a:solidFill>
              </a:rPr>
              <a:t>6500</a:t>
            </a:r>
            <a:endParaRPr sz="9600">
              <a:solidFill>
                <a:srgbClr val="6699FF"/>
              </a:solidFill>
            </a:endParaRPr>
          </a:p>
        </p:txBody>
      </p:sp>
      <p:sp>
        <p:nvSpPr>
          <p:cNvPr id="358" name="Google Shape;358;p30"/>
          <p:cNvSpPr txBox="1"/>
          <p:nvPr>
            <p:ph idx="4294967295" type="subTitle"/>
          </p:nvPr>
        </p:nvSpPr>
        <p:spPr>
          <a:xfrm>
            <a:off x="685800" y="26876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Whoa! That’s a big number, that’s the number of languages spoken in the world today.</a:t>
            </a:r>
            <a:endParaRPr/>
          </a:p>
        </p:txBody>
      </p:sp>
      <p:sp>
        <p:nvSpPr>
          <p:cNvPr id="359" name="Google Shape;359;p30"/>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idx="4294967295" type="ctrTitle"/>
          </p:nvPr>
        </p:nvSpPr>
        <p:spPr>
          <a:xfrm>
            <a:off x="670950"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CONCLUSIONS</a:t>
            </a:r>
            <a:endParaRPr sz="6000">
              <a:solidFill>
                <a:srgbClr val="33CCCC"/>
              </a:solidFill>
            </a:endParaRPr>
          </a:p>
        </p:txBody>
      </p:sp>
      <p:sp>
        <p:nvSpPr>
          <p:cNvPr id="365" name="Google Shape;365;p31"/>
          <p:cNvSpPr txBox="1"/>
          <p:nvPr>
            <p:ph idx="4294967295" type="subTitle"/>
          </p:nvPr>
        </p:nvSpPr>
        <p:spPr>
          <a:xfrm>
            <a:off x="1343550" y="819450"/>
            <a:ext cx="6456900" cy="27588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Over and all we can say that this app if used properly by any user it will </a:t>
            </a:r>
            <a:r>
              <a:rPr lang="en" sz="1300">
                <a:solidFill>
                  <a:schemeClr val="dk1"/>
                </a:solidFill>
                <a:latin typeface="Open Sans"/>
                <a:ea typeface="Open Sans"/>
                <a:cs typeface="Open Sans"/>
                <a:sym typeface="Open Sans"/>
              </a:rPr>
              <a:t>definitely</a:t>
            </a:r>
            <a:r>
              <a:rPr lang="en" sz="1300">
                <a:solidFill>
                  <a:schemeClr val="dk1"/>
                </a:solidFill>
                <a:latin typeface="Open Sans"/>
                <a:ea typeface="Open Sans"/>
                <a:cs typeface="Open Sans"/>
                <a:sym typeface="Open Sans"/>
              </a:rPr>
              <a:t> benefit the user and the structure and design is also kept as easy as it can be.</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We tried our best to implement all the features to the prototype of the application and tried our best to convey or idea through the app and this presentation.</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At the end we really think that our idea has all the factors that is required for any application to come and survive in the market and the real world.</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We really have dedicated our time and skills to the app and tried to produce the best result we could </a:t>
            </a:r>
            <a:r>
              <a:rPr lang="en" sz="1300">
                <a:solidFill>
                  <a:schemeClr val="dk1"/>
                </a:solidFill>
                <a:latin typeface="Open Sans"/>
                <a:ea typeface="Open Sans"/>
                <a:cs typeface="Open Sans"/>
                <a:sym typeface="Open Sans"/>
              </a:rPr>
              <a:t>in front</a:t>
            </a:r>
            <a:r>
              <a:rPr lang="en" sz="1300">
                <a:solidFill>
                  <a:schemeClr val="dk1"/>
                </a:solidFill>
                <a:latin typeface="Open Sans"/>
                <a:ea typeface="Open Sans"/>
                <a:cs typeface="Open Sans"/>
                <a:sym typeface="Open Sans"/>
              </a:rPr>
              <a:t> of you. </a:t>
            </a:r>
            <a:endParaRPr sz="1300">
              <a:solidFill>
                <a:schemeClr val="dk1"/>
              </a:solidFill>
              <a:latin typeface="Open Sans"/>
              <a:ea typeface="Open Sans"/>
              <a:cs typeface="Open Sans"/>
              <a:sym typeface="Open Sans"/>
            </a:endParaRPr>
          </a:p>
          <a:p>
            <a:pPr indent="-311150" lvl="0" marL="457200" rtl="0" algn="l">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We hope for the best and overall this Hackathon truly was a wonderful experience for us.</a:t>
            </a:r>
            <a:endParaRPr sz="1300">
              <a:solidFill>
                <a:schemeClr val="dk1"/>
              </a:solidFill>
              <a:latin typeface="Open Sans"/>
              <a:ea typeface="Open Sans"/>
              <a:cs typeface="Open Sans"/>
              <a:sym typeface="Open Sans"/>
            </a:endParaRPr>
          </a:p>
          <a:p>
            <a:pPr indent="0" lvl="0" marL="45720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366" name="Google Shape;366;p31"/>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7" name="Google Shape;367;p31"/>
          <p:cNvPicPr preferRelativeResize="0"/>
          <p:nvPr/>
        </p:nvPicPr>
        <p:blipFill>
          <a:blip r:embed="rId3">
            <a:alphaModFix/>
          </a:blip>
          <a:stretch>
            <a:fillRect/>
          </a:stretch>
        </p:blipFill>
        <p:spPr>
          <a:xfrm>
            <a:off x="5517125" y="3296275"/>
            <a:ext cx="2573425" cy="1720301"/>
          </a:xfrm>
          <a:prstGeom prst="rect">
            <a:avLst/>
          </a:prstGeom>
          <a:noFill/>
          <a:ln>
            <a:noFill/>
          </a:ln>
        </p:spPr>
      </p:pic>
      <p:sp>
        <p:nvSpPr>
          <p:cNvPr id="368" name="Google Shape;368;p31"/>
          <p:cNvSpPr txBox="1"/>
          <p:nvPr/>
        </p:nvSpPr>
        <p:spPr>
          <a:xfrm>
            <a:off x="1195250" y="3791950"/>
            <a:ext cx="396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Github Link-:</a:t>
            </a:r>
            <a:endParaRPr>
              <a:solidFill>
                <a:schemeClr val="dk1"/>
              </a:solidFill>
              <a:latin typeface="Hind"/>
              <a:ea typeface="Hind"/>
              <a:cs typeface="Hind"/>
              <a:sym typeface="Hind"/>
            </a:endParaRPr>
          </a:p>
          <a:p>
            <a:pPr indent="0" lvl="0" marL="0" rtl="0" algn="l">
              <a:spcBef>
                <a:spcPts val="0"/>
              </a:spcBef>
              <a:spcAft>
                <a:spcPts val="0"/>
              </a:spcAft>
              <a:buNone/>
            </a:pPr>
            <a:r>
              <a:rPr lang="en" u="sng">
                <a:solidFill>
                  <a:schemeClr val="hlink"/>
                </a:solidFill>
                <a:latin typeface="Hind"/>
                <a:ea typeface="Hind"/>
                <a:cs typeface="Hind"/>
                <a:sym typeface="Hind"/>
                <a:hlinkClick r:id="rId4"/>
              </a:rPr>
              <a:t>https://github.com/eshan1925/Language_Learner</a:t>
            </a:r>
            <a:r>
              <a:rPr lang="en">
                <a:solidFill>
                  <a:schemeClr val="dk1"/>
                </a:solidFill>
                <a:latin typeface="Hind"/>
                <a:ea typeface="Hind"/>
                <a:cs typeface="Hind"/>
                <a:sym typeface="Hind"/>
              </a:rPr>
              <a:t> </a:t>
            </a:r>
            <a:endParaRPr>
              <a:solidFill>
                <a:schemeClr val="dk1"/>
              </a:solidFill>
              <a:latin typeface="Hind"/>
              <a:ea typeface="Hind"/>
              <a:cs typeface="Hind"/>
              <a:sym typeface="Hind"/>
            </a:endParaRPr>
          </a:p>
          <a:p>
            <a:pPr indent="0" lvl="0" marL="0" rtl="0" algn="l">
              <a:spcBef>
                <a:spcPts val="0"/>
              </a:spcBef>
              <a:spcAft>
                <a:spcPts val="0"/>
              </a:spcAft>
              <a:buNone/>
            </a:pPr>
            <a:r>
              <a:rPr lang="en">
                <a:solidFill>
                  <a:schemeClr val="dk1"/>
                </a:solidFill>
                <a:latin typeface="Hind"/>
                <a:ea typeface="Hind"/>
                <a:cs typeface="Hind"/>
                <a:sym typeface="Hind"/>
              </a:rPr>
              <a:t>Youtube Link-: </a:t>
            </a:r>
            <a:endParaRPr>
              <a:solidFill>
                <a:schemeClr val="dk1"/>
              </a:solidFill>
              <a:latin typeface="Hind"/>
              <a:ea typeface="Hind"/>
              <a:cs typeface="Hind"/>
              <a:sym typeface="Hind"/>
            </a:endParaRPr>
          </a:p>
          <a:p>
            <a:pPr indent="0" lvl="0" marL="0" rtl="0" algn="l">
              <a:spcBef>
                <a:spcPts val="0"/>
              </a:spcBef>
              <a:spcAft>
                <a:spcPts val="0"/>
              </a:spcAft>
              <a:buNone/>
            </a:pPr>
            <a:r>
              <a:rPr lang="en" u="sng">
                <a:solidFill>
                  <a:schemeClr val="hlink"/>
                </a:solidFill>
                <a:latin typeface="Hind"/>
                <a:ea typeface="Hind"/>
                <a:cs typeface="Hind"/>
                <a:sym typeface="Hind"/>
                <a:hlinkClick r:id="rId5"/>
              </a:rPr>
              <a:t>https://youtu.be/KsACwi_681s</a:t>
            </a:r>
            <a:r>
              <a:rPr lang="en">
                <a:solidFill>
                  <a:schemeClr val="dk1"/>
                </a:solidFill>
                <a:latin typeface="Hind"/>
                <a:ea typeface="Hind"/>
                <a:cs typeface="Hind"/>
                <a:sym typeface="Hind"/>
              </a:rPr>
              <a:t> </a:t>
            </a:r>
            <a:endParaRPr>
              <a:solidFill>
                <a:schemeClr val="dk1"/>
              </a:solidFill>
              <a:latin typeface="Hind"/>
              <a:ea typeface="Hind"/>
              <a:cs typeface="Hind"/>
              <a:sym typeface="Hi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txBox="1"/>
          <p:nvPr>
            <p:ph idx="4294967295" type="ctrTitle"/>
          </p:nvPr>
        </p:nvSpPr>
        <p:spPr>
          <a:xfrm>
            <a:off x="2686275" y="212825"/>
            <a:ext cx="4836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THANK YOU </a:t>
            </a:r>
            <a:endParaRPr sz="6000"/>
          </a:p>
        </p:txBody>
      </p:sp>
      <p:sp>
        <p:nvSpPr>
          <p:cNvPr id="374" name="Google Shape;374;p32"/>
          <p:cNvSpPr txBox="1"/>
          <p:nvPr>
            <p:ph idx="4294967295" type="subTitle"/>
          </p:nvPr>
        </p:nvSpPr>
        <p:spPr>
          <a:xfrm>
            <a:off x="3580275" y="4207225"/>
            <a:ext cx="3048000" cy="7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66FF33"/>
                </a:solidFill>
              </a:rPr>
              <a:t>Open for</a:t>
            </a:r>
            <a:r>
              <a:rPr b="1" lang="en">
                <a:solidFill>
                  <a:srgbClr val="66FF33"/>
                </a:solidFill>
              </a:rPr>
              <a:t> questions !</a:t>
            </a:r>
            <a:endParaRPr b="1">
              <a:solidFill>
                <a:srgbClr val="66FF33"/>
              </a:solidFill>
            </a:endParaRPr>
          </a:p>
          <a:p>
            <a:pPr indent="0" lvl="0" marL="0" rtl="0" algn="l">
              <a:spcBef>
                <a:spcPts val="600"/>
              </a:spcBef>
              <a:spcAft>
                <a:spcPts val="0"/>
              </a:spcAft>
              <a:buClr>
                <a:schemeClr val="dk1"/>
              </a:buClr>
              <a:buSzPts val="1100"/>
              <a:buFont typeface="Arial"/>
              <a:buNone/>
            </a:pPr>
            <a:r>
              <a:t/>
            </a:r>
            <a:endParaRPr b="1" sz="1800"/>
          </a:p>
        </p:txBody>
      </p:sp>
      <p:pic>
        <p:nvPicPr>
          <p:cNvPr descr="10.jpg" id="375" name="Google Shape;375;p32"/>
          <p:cNvPicPr preferRelativeResize="0"/>
          <p:nvPr/>
        </p:nvPicPr>
        <p:blipFill rotWithShape="1">
          <a:blip r:embed="rId3">
            <a:alphaModFix/>
          </a:blip>
          <a:srcRect b="19038" l="22840" r="22840" t="14463"/>
          <a:stretch/>
        </p:blipFill>
        <p:spPr>
          <a:xfrm rot="-5400000">
            <a:off x="-506100" y="506025"/>
            <a:ext cx="3251400" cy="2239200"/>
          </a:xfrm>
          <a:prstGeom prst="parallelogram">
            <a:avLst>
              <a:gd fmla="val 63779" name="adj"/>
            </a:avLst>
          </a:prstGeom>
          <a:noFill/>
          <a:ln>
            <a:noFill/>
          </a:ln>
        </p:spPr>
      </p:pic>
      <p:sp>
        <p:nvSpPr>
          <p:cNvPr id="376" name="Google Shape;376;p32"/>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32"/>
          <p:cNvSpPr txBox="1"/>
          <p:nvPr>
            <p:ph idx="4294967295" type="title"/>
          </p:nvPr>
        </p:nvSpPr>
        <p:spPr>
          <a:xfrm>
            <a:off x="3307570" y="1372625"/>
            <a:ext cx="35934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Presentation</a:t>
            </a:r>
            <a:endParaRPr/>
          </a:p>
        </p:txBody>
      </p:sp>
      <p:sp>
        <p:nvSpPr>
          <p:cNvPr id="378" name="Google Shape;378;p32"/>
          <p:cNvSpPr txBox="1"/>
          <p:nvPr/>
        </p:nvSpPr>
        <p:spPr>
          <a:xfrm>
            <a:off x="3438994" y="3580629"/>
            <a:ext cx="1346700" cy="663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Hind"/>
                <a:ea typeface="Hind"/>
                <a:cs typeface="Hind"/>
                <a:sym typeface="Hind"/>
              </a:rPr>
              <a:t>Eshan Gupta</a:t>
            </a:r>
            <a:br>
              <a:rPr lang="en">
                <a:latin typeface="Hind"/>
                <a:ea typeface="Hind"/>
                <a:cs typeface="Hind"/>
                <a:sym typeface="Hind"/>
              </a:rPr>
            </a:br>
            <a:r>
              <a:rPr lang="en" sz="800">
                <a:solidFill>
                  <a:schemeClr val="dk2"/>
                </a:solidFill>
                <a:latin typeface="Hind"/>
                <a:ea typeface="Hind"/>
                <a:cs typeface="Hind"/>
                <a:sym typeface="Hind"/>
              </a:rPr>
              <a:t>Student Developer</a:t>
            </a:r>
            <a:endParaRPr sz="800">
              <a:solidFill>
                <a:schemeClr val="dk2"/>
              </a:solidFill>
              <a:latin typeface="Hind"/>
              <a:ea typeface="Hind"/>
              <a:cs typeface="Hind"/>
              <a:sym typeface="Hind"/>
            </a:endParaRPr>
          </a:p>
          <a:p>
            <a:pPr indent="0" lvl="0" marL="0" rtl="0" algn="ctr">
              <a:spcBef>
                <a:spcPts val="400"/>
              </a:spcBef>
              <a:spcAft>
                <a:spcPts val="0"/>
              </a:spcAft>
              <a:buNone/>
            </a:pPr>
            <a:r>
              <a:t/>
            </a:r>
            <a:endParaRPr>
              <a:latin typeface="Hind"/>
              <a:ea typeface="Hind"/>
              <a:cs typeface="Hind"/>
              <a:sym typeface="Hind"/>
            </a:endParaRPr>
          </a:p>
          <a:p>
            <a:pPr indent="0" lvl="0" marL="0" rtl="0" algn="ctr">
              <a:spcBef>
                <a:spcPts val="400"/>
              </a:spcBef>
              <a:spcAft>
                <a:spcPts val="400"/>
              </a:spcAft>
              <a:buNone/>
            </a:pPr>
            <a:r>
              <a:t/>
            </a:r>
            <a:endParaRPr>
              <a:latin typeface="Hind"/>
              <a:ea typeface="Hind"/>
              <a:cs typeface="Hind"/>
              <a:sym typeface="Hind"/>
            </a:endParaRPr>
          </a:p>
        </p:txBody>
      </p:sp>
      <p:sp>
        <p:nvSpPr>
          <p:cNvPr id="379" name="Google Shape;379;p32"/>
          <p:cNvSpPr txBox="1"/>
          <p:nvPr/>
        </p:nvSpPr>
        <p:spPr>
          <a:xfrm>
            <a:off x="5281587" y="3650504"/>
            <a:ext cx="1346700" cy="663900"/>
          </a:xfrm>
          <a:prstGeom prst="rect">
            <a:avLst/>
          </a:prstGeom>
          <a:noFill/>
          <a:ln>
            <a:noFill/>
          </a:ln>
        </p:spPr>
        <p:txBody>
          <a:bodyPr anchorCtr="0" anchor="t" bIns="0" lIns="0" spcFirstLastPara="1" rIns="0" wrap="square" tIns="0">
            <a:noAutofit/>
          </a:bodyPr>
          <a:lstStyle/>
          <a:p>
            <a:pPr indent="0" lvl="0" marL="0" rtl="0" algn="ctr">
              <a:lnSpc>
                <a:spcPct val="50000"/>
              </a:lnSpc>
              <a:spcBef>
                <a:spcPts val="0"/>
              </a:spcBef>
              <a:spcAft>
                <a:spcPts val="0"/>
              </a:spcAft>
              <a:buNone/>
            </a:pPr>
            <a:r>
              <a:rPr b="1" lang="en" sz="1200">
                <a:solidFill>
                  <a:schemeClr val="dk1"/>
                </a:solidFill>
                <a:latin typeface="Hind"/>
                <a:ea typeface="Hind"/>
                <a:cs typeface="Hind"/>
                <a:sym typeface="Hind"/>
              </a:rPr>
              <a:t>Rithesh kunchakuri</a:t>
            </a:r>
            <a:endParaRPr b="1" sz="1200">
              <a:solidFill>
                <a:schemeClr val="dk1"/>
              </a:solidFill>
              <a:latin typeface="Hind"/>
              <a:ea typeface="Hind"/>
              <a:cs typeface="Hind"/>
              <a:sym typeface="Hind"/>
            </a:endParaRPr>
          </a:p>
          <a:p>
            <a:pPr indent="0" lvl="0" marL="0" rtl="0" algn="ctr">
              <a:lnSpc>
                <a:spcPct val="50000"/>
              </a:lnSpc>
              <a:spcBef>
                <a:spcPts val="400"/>
              </a:spcBef>
              <a:spcAft>
                <a:spcPts val="0"/>
              </a:spcAft>
              <a:buNone/>
            </a:pPr>
            <a:r>
              <a:rPr lang="en" sz="800">
                <a:solidFill>
                  <a:schemeClr val="dk2"/>
                </a:solidFill>
                <a:latin typeface="Hind"/>
                <a:ea typeface="Hind"/>
                <a:cs typeface="Hind"/>
                <a:sym typeface="Hind"/>
              </a:rPr>
              <a:t>Student Designer</a:t>
            </a:r>
            <a:endParaRPr sz="800">
              <a:solidFill>
                <a:schemeClr val="dk2"/>
              </a:solidFill>
              <a:latin typeface="Hind"/>
              <a:ea typeface="Hind"/>
              <a:cs typeface="Hind"/>
              <a:sym typeface="Hind"/>
            </a:endParaRPr>
          </a:p>
          <a:p>
            <a:pPr indent="0" lvl="0" marL="0" rtl="0" algn="ctr">
              <a:spcBef>
                <a:spcPts val="400"/>
              </a:spcBef>
              <a:spcAft>
                <a:spcPts val="0"/>
              </a:spcAft>
              <a:buNone/>
            </a:pPr>
            <a:r>
              <a:t/>
            </a:r>
            <a:endParaRPr>
              <a:latin typeface="Hind"/>
              <a:ea typeface="Hind"/>
              <a:cs typeface="Hind"/>
              <a:sym typeface="Hind"/>
            </a:endParaRPr>
          </a:p>
          <a:p>
            <a:pPr indent="0" lvl="0" marL="0" rtl="0" algn="ctr">
              <a:spcBef>
                <a:spcPts val="400"/>
              </a:spcBef>
              <a:spcAft>
                <a:spcPts val="400"/>
              </a:spcAft>
              <a:buNone/>
            </a:pPr>
            <a:r>
              <a:t/>
            </a:r>
            <a:endParaRPr>
              <a:latin typeface="Hind"/>
              <a:ea typeface="Hind"/>
              <a:cs typeface="Hind"/>
              <a:sym typeface="Hind"/>
            </a:endParaRPr>
          </a:p>
        </p:txBody>
      </p:sp>
      <p:pic>
        <p:nvPicPr>
          <p:cNvPr id="380" name="Google Shape;380;p32"/>
          <p:cNvPicPr preferRelativeResize="0"/>
          <p:nvPr/>
        </p:nvPicPr>
        <p:blipFill>
          <a:blip r:embed="rId4">
            <a:alphaModFix/>
          </a:blip>
          <a:stretch>
            <a:fillRect/>
          </a:stretch>
        </p:blipFill>
        <p:spPr>
          <a:xfrm>
            <a:off x="3439000" y="2121275"/>
            <a:ext cx="1346699" cy="1346699"/>
          </a:xfrm>
          <a:prstGeom prst="rect">
            <a:avLst/>
          </a:prstGeom>
          <a:noFill/>
          <a:ln>
            <a:noFill/>
          </a:ln>
        </p:spPr>
      </p:pic>
      <p:pic>
        <p:nvPicPr>
          <p:cNvPr id="381" name="Google Shape;381;p32"/>
          <p:cNvPicPr preferRelativeResize="0"/>
          <p:nvPr/>
        </p:nvPicPr>
        <p:blipFill>
          <a:blip r:embed="rId5">
            <a:alphaModFix/>
          </a:blip>
          <a:stretch>
            <a:fillRect/>
          </a:stretch>
        </p:blipFill>
        <p:spPr>
          <a:xfrm>
            <a:off x="5281575" y="2156213"/>
            <a:ext cx="1346700" cy="13467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ph type="title"/>
          </p:nvPr>
        </p:nvSpPr>
        <p:spPr>
          <a:xfrm>
            <a:off x="2" y="382725"/>
            <a:ext cx="6767700" cy="636000"/>
          </a:xfrm>
          <a:prstGeom prst="rect">
            <a:avLst/>
          </a:prstGeom>
        </p:spPr>
        <p:txBody>
          <a:bodyPr anchorCtr="0" anchor="b" bIns="91425" lIns="91425" spcFirstLastPara="1" rIns="91425" wrap="square" tIns="91425">
            <a:noAutofit/>
          </a:bodyPr>
          <a:lstStyle/>
          <a:p>
            <a:pPr indent="0" lvl="0" marL="914400" rtl="0" algn="ctr">
              <a:spcBef>
                <a:spcPts val="0"/>
              </a:spcBef>
              <a:spcAft>
                <a:spcPts val="0"/>
              </a:spcAft>
              <a:buNone/>
            </a:pPr>
            <a:r>
              <a:rPr lang="en">
                <a:solidFill>
                  <a:schemeClr val="dk1"/>
                </a:solidFill>
              </a:rPr>
              <a:t>TEAM NAME - CODERS ON RENT</a:t>
            </a:r>
            <a:endParaRPr/>
          </a:p>
        </p:txBody>
      </p:sp>
      <p:sp>
        <p:nvSpPr>
          <p:cNvPr id="204" name="Google Shape;204;p16"/>
          <p:cNvSpPr txBox="1"/>
          <p:nvPr>
            <p:ph idx="2" type="body"/>
          </p:nvPr>
        </p:nvSpPr>
        <p:spPr>
          <a:xfrm>
            <a:off x="1067100" y="1220350"/>
            <a:ext cx="6453900" cy="326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900">
                <a:solidFill>
                  <a:srgbClr val="33CCFF"/>
                </a:solidFill>
              </a:rPr>
              <a:t>Team Members</a:t>
            </a:r>
            <a:endParaRPr b="1" sz="1900">
              <a:solidFill>
                <a:srgbClr val="33CCFF"/>
              </a:solidFill>
            </a:endParaRPr>
          </a:p>
          <a:p>
            <a:pPr indent="-323850" lvl="0" marL="457200" rtl="0" algn="l">
              <a:spcBef>
                <a:spcPts val="600"/>
              </a:spcBef>
              <a:spcAft>
                <a:spcPts val="0"/>
              </a:spcAft>
              <a:buClr>
                <a:schemeClr val="dk1"/>
              </a:buClr>
              <a:buSzPts val="1500"/>
              <a:buAutoNum type="arabicPeriod"/>
            </a:pPr>
            <a:r>
              <a:rPr b="1" lang="en" sz="1500">
                <a:solidFill>
                  <a:schemeClr val="dk1"/>
                </a:solidFill>
                <a:uFill>
                  <a:noFill/>
                </a:uFill>
                <a:hlinkClick r:id="rId3">
                  <a:extLst>
                    <a:ext uri="{A12FA001-AC4F-418D-AE19-62706E023703}">
                      <ahyp:hlinkClr val="tx"/>
                    </a:ext>
                  </a:extLst>
                </a:hlinkClick>
              </a:rPr>
              <a:t>Eshan Gupta</a:t>
            </a:r>
            <a:r>
              <a:rPr lang="en" sz="1500">
                <a:solidFill>
                  <a:schemeClr val="dk1"/>
                </a:solidFill>
              </a:rPr>
              <a:t> -:  I am a 2nd year student studying at VIT Vellore  and my interests include night coding and Cricket.</a:t>
            </a:r>
            <a:endParaRPr sz="1500">
              <a:solidFill>
                <a:schemeClr val="dk1"/>
              </a:solidFill>
            </a:endParaRPr>
          </a:p>
          <a:p>
            <a:pPr indent="0" lvl="0" marL="457200" rtl="0" algn="l">
              <a:spcBef>
                <a:spcPts val="600"/>
              </a:spcBef>
              <a:spcAft>
                <a:spcPts val="0"/>
              </a:spcAft>
              <a:buNone/>
            </a:pPr>
            <a:r>
              <a:rPr lang="en" sz="1500">
                <a:solidFill>
                  <a:schemeClr val="dk1"/>
                </a:solidFill>
              </a:rPr>
              <a:t>Skills-: Flutter App Developer || Web Developer || C || C++ || Python || Java</a:t>
            </a:r>
            <a:endParaRPr sz="1500">
              <a:solidFill>
                <a:schemeClr val="dk1"/>
              </a:solidFill>
            </a:endParaRPr>
          </a:p>
          <a:p>
            <a:pPr indent="0" lvl="0" marL="457200" rtl="0" algn="l">
              <a:spcBef>
                <a:spcPts val="600"/>
              </a:spcBef>
              <a:spcAft>
                <a:spcPts val="0"/>
              </a:spcAft>
              <a:buNone/>
            </a:pPr>
            <a:r>
              <a:rPr lang="en" sz="1500">
                <a:solidFill>
                  <a:schemeClr val="dk1"/>
                </a:solidFill>
              </a:rPr>
              <a:t>ReachOut-: </a:t>
            </a:r>
            <a:r>
              <a:rPr lang="en" sz="1500" u="sng">
                <a:solidFill>
                  <a:schemeClr val="dk1"/>
                </a:solidFill>
                <a:hlinkClick r:id="rId4">
                  <a:extLst>
                    <a:ext uri="{A12FA001-AC4F-418D-AE19-62706E023703}">
                      <ahyp:hlinkClr val="tx"/>
                    </a:ext>
                  </a:extLst>
                </a:hlinkClick>
              </a:rPr>
              <a:t>https://linktr.ee/eshan1925</a:t>
            </a:r>
            <a:r>
              <a:rPr lang="en" sz="1500">
                <a:solidFill>
                  <a:schemeClr val="dk1"/>
                </a:solidFill>
              </a:rPr>
              <a:t> </a:t>
            </a:r>
            <a:endParaRPr sz="1500">
              <a:solidFill>
                <a:schemeClr val="dk1"/>
              </a:solidFill>
            </a:endParaRPr>
          </a:p>
          <a:p>
            <a:pPr indent="0" lvl="0" marL="457200" rtl="0" algn="l">
              <a:spcBef>
                <a:spcPts val="600"/>
              </a:spcBef>
              <a:spcAft>
                <a:spcPts val="0"/>
              </a:spcAft>
              <a:buNone/>
            </a:pPr>
            <a:r>
              <a:t/>
            </a:r>
            <a:endParaRPr sz="1500">
              <a:solidFill>
                <a:schemeClr val="dk1"/>
              </a:solidFill>
            </a:endParaRPr>
          </a:p>
          <a:p>
            <a:pPr indent="-323850" lvl="0" marL="457200" rtl="0" algn="l">
              <a:spcBef>
                <a:spcPts val="600"/>
              </a:spcBef>
              <a:spcAft>
                <a:spcPts val="0"/>
              </a:spcAft>
              <a:buClr>
                <a:schemeClr val="dk1"/>
              </a:buClr>
              <a:buSzPts val="1500"/>
              <a:buAutoNum type="arabicPeriod"/>
            </a:pPr>
            <a:r>
              <a:rPr b="1" lang="en" sz="1500">
                <a:solidFill>
                  <a:schemeClr val="dk1"/>
                </a:solidFill>
              </a:rPr>
              <a:t>Rithesh Kunchakuri </a:t>
            </a:r>
            <a:r>
              <a:rPr lang="en" sz="1500">
                <a:solidFill>
                  <a:schemeClr val="dk1"/>
                </a:solidFill>
              </a:rPr>
              <a:t>-: 2nd year student studying at VIT Vellore and an excited soul trying to learn and grow from the communities. </a:t>
            </a:r>
            <a:endParaRPr sz="1500">
              <a:solidFill>
                <a:schemeClr val="dk1"/>
              </a:solidFill>
            </a:endParaRPr>
          </a:p>
          <a:p>
            <a:pPr indent="0" lvl="0" marL="457200" rtl="0" algn="l">
              <a:spcBef>
                <a:spcPts val="600"/>
              </a:spcBef>
              <a:spcAft>
                <a:spcPts val="0"/>
              </a:spcAft>
              <a:buNone/>
            </a:pPr>
            <a:r>
              <a:rPr lang="en" sz="1500">
                <a:solidFill>
                  <a:schemeClr val="dk1"/>
                </a:solidFill>
              </a:rPr>
              <a:t>Skills-: Figma, Photoshop, Python, C++, Django. </a:t>
            </a:r>
            <a:endParaRPr sz="1500">
              <a:solidFill>
                <a:schemeClr val="dk1"/>
              </a:solidFill>
            </a:endParaRPr>
          </a:p>
          <a:p>
            <a:pPr indent="0" lvl="0" marL="457200" rtl="0" algn="l">
              <a:spcBef>
                <a:spcPts val="600"/>
              </a:spcBef>
              <a:spcAft>
                <a:spcPts val="0"/>
              </a:spcAft>
              <a:buNone/>
            </a:pPr>
            <a:r>
              <a:rPr lang="en" sz="1500">
                <a:solidFill>
                  <a:schemeClr val="dk1"/>
                </a:solidFill>
              </a:rPr>
              <a:t>ReachOut-:</a:t>
            </a:r>
            <a:r>
              <a:rPr lang="en" sz="1500" u="sng">
                <a:solidFill>
                  <a:schemeClr val="hlink"/>
                </a:solidFill>
                <a:hlinkClick r:id="rId5"/>
              </a:rPr>
              <a:t> https://linktr.ee/rithesh_6</a:t>
            </a:r>
            <a:endParaRPr sz="1500">
              <a:solidFill>
                <a:schemeClr val="dk1"/>
              </a:solidFill>
            </a:endParaRPr>
          </a:p>
          <a:p>
            <a:pPr indent="0" lvl="0" marL="0" rtl="0" algn="l">
              <a:spcBef>
                <a:spcPts val="600"/>
              </a:spcBef>
              <a:spcAft>
                <a:spcPts val="0"/>
              </a:spcAft>
              <a:buNone/>
            </a:pPr>
            <a:r>
              <a:t/>
            </a:r>
            <a:endParaRPr b="1" sz="1200">
              <a:solidFill>
                <a:srgbClr val="FFCC00"/>
              </a:solidFill>
            </a:endParaRPr>
          </a:p>
        </p:txBody>
      </p:sp>
      <p:sp>
        <p:nvSpPr>
          <p:cNvPr id="205" name="Google Shape;205;p16"/>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idx="4294967295" type="ctrTitle"/>
          </p:nvPr>
        </p:nvSpPr>
        <p:spPr>
          <a:xfrm>
            <a:off x="1244200" y="204575"/>
            <a:ext cx="3605100" cy="59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3CCCC"/>
                </a:solidFill>
              </a:rPr>
              <a:t>PROJECT IDEA</a:t>
            </a:r>
            <a:endParaRPr sz="6000">
              <a:solidFill>
                <a:srgbClr val="33CCCC"/>
              </a:solidFill>
            </a:endParaRPr>
          </a:p>
        </p:txBody>
      </p:sp>
      <p:sp>
        <p:nvSpPr>
          <p:cNvPr id="211" name="Google Shape;211;p17"/>
          <p:cNvSpPr txBox="1"/>
          <p:nvPr>
            <p:ph idx="4294967295" type="subTitle"/>
          </p:nvPr>
        </p:nvSpPr>
        <p:spPr>
          <a:xfrm>
            <a:off x="1230600" y="801575"/>
            <a:ext cx="6456900" cy="32124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rgbClr val="000000"/>
              </a:buClr>
              <a:buSzPts val="1018"/>
              <a:buFont typeface="Arial"/>
              <a:buNone/>
            </a:pPr>
            <a:r>
              <a:rPr lang="en" sz="1442">
                <a:solidFill>
                  <a:schemeClr val="dk1"/>
                </a:solidFill>
                <a:latin typeface="Open Sans"/>
                <a:ea typeface="Open Sans"/>
                <a:cs typeface="Open Sans"/>
                <a:sym typeface="Open Sans"/>
              </a:rPr>
              <a:t>Languageocity is an application for everyone who wants to learn a different language and expand their reach. This particular application has been designed by having in mind that the user has the maximum interest in learning the language and cult for learning the language. The UI of the design is made basic for easier use. </a:t>
            </a:r>
            <a:br>
              <a:rPr lang="en" sz="1442">
                <a:solidFill>
                  <a:schemeClr val="dk1"/>
                </a:solidFill>
                <a:latin typeface="Open Sans"/>
                <a:ea typeface="Open Sans"/>
                <a:cs typeface="Open Sans"/>
                <a:sym typeface="Open Sans"/>
              </a:rPr>
            </a:br>
            <a:br>
              <a:rPr lang="en" sz="1442">
                <a:solidFill>
                  <a:schemeClr val="dk1"/>
                </a:solidFill>
                <a:latin typeface="Open Sans"/>
                <a:ea typeface="Open Sans"/>
                <a:cs typeface="Open Sans"/>
                <a:sym typeface="Open Sans"/>
              </a:rPr>
            </a:br>
            <a:r>
              <a:rPr lang="en" sz="1442">
                <a:solidFill>
                  <a:schemeClr val="dk1"/>
                </a:solidFill>
                <a:latin typeface="Open Sans"/>
                <a:ea typeface="Open Sans"/>
                <a:cs typeface="Open Sans"/>
                <a:sym typeface="Open Sans"/>
              </a:rPr>
              <a:t>The main idea behind this app was to remove the barrier between people and the </a:t>
            </a:r>
            <a:r>
              <a:rPr lang="en" sz="1442">
                <a:solidFill>
                  <a:schemeClr val="dk1"/>
                </a:solidFill>
                <a:latin typeface="Open Sans"/>
                <a:ea typeface="Open Sans"/>
                <a:cs typeface="Open Sans"/>
                <a:sym typeface="Open Sans"/>
              </a:rPr>
              <a:t>languages</a:t>
            </a:r>
            <a:r>
              <a:rPr lang="en" sz="1442">
                <a:solidFill>
                  <a:schemeClr val="dk1"/>
                </a:solidFill>
                <a:latin typeface="Open Sans"/>
                <a:ea typeface="Open Sans"/>
                <a:cs typeface="Open Sans"/>
                <a:sym typeface="Open Sans"/>
              </a:rPr>
              <a:t>, majorly for the ones who migrate from one one place to other.The app has simple applications which make the learning easy and simple. </a:t>
            </a:r>
            <a:endParaRPr b="1" sz="1800">
              <a:latin typeface="Open Sans"/>
              <a:ea typeface="Open Sans"/>
              <a:cs typeface="Open Sans"/>
              <a:sym typeface="Open Sans"/>
            </a:endParaRPr>
          </a:p>
        </p:txBody>
      </p:sp>
      <p:sp>
        <p:nvSpPr>
          <p:cNvPr id="212" name="Google Shape;212;p17"/>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17"/>
          <p:cNvPicPr preferRelativeResize="0"/>
          <p:nvPr/>
        </p:nvPicPr>
        <p:blipFill rotWithShape="1">
          <a:blip r:embed="rId3">
            <a:alphaModFix/>
          </a:blip>
          <a:srcRect b="-22310" l="0" r="0" t="22310"/>
          <a:stretch/>
        </p:blipFill>
        <p:spPr>
          <a:xfrm>
            <a:off x="2623875" y="3665725"/>
            <a:ext cx="3896251" cy="178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idx="4294967295" type="ctrTitle"/>
          </p:nvPr>
        </p:nvSpPr>
        <p:spPr>
          <a:xfrm>
            <a:off x="754675"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TECHNOLOGIES AND TECH STACKS USED</a:t>
            </a:r>
            <a:endParaRPr sz="6000">
              <a:solidFill>
                <a:srgbClr val="33CCCC"/>
              </a:solidFill>
            </a:endParaRPr>
          </a:p>
        </p:txBody>
      </p:sp>
      <p:sp>
        <p:nvSpPr>
          <p:cNvPr id="219" name="Google Shape;219;p18"/>
          <p:cNvSpPr txBox="1"/>
          <p:nvPr>
            <p:ph idx="4294967295" type="subTitle"/>
          </p:nvPr>
        </p:nvSpPr>
        <p:spPr>
          <a:xfrm>
            <a:off x="1109000" y="801575"/>
            <a:ext cx="6456900" cy="321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latin typeface="Open Sans"/>
                <a:ea typeface="Open Sans"/>
                <a:cs typeface="Open Sans"/>
                <a:sym typeface="Open Sans"/>
              </a:rPr>
              <a:t>This particular app has been built using Flutter Framework and the coding part is done in Dart Language. </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b="1" lang="en" sz="1400">
                <a:solidFill>
                  <a:schemeClr val="dk1"/>
                </a:solidFill>
                <a:latin typeface="Open Sans"/>
                <a:ea typeface="Open Sans"/>
                <a:cs typeface="Open Sans"/>
                <a:sym typeface="Open Sans"/>
              </a:rPr>
              <a:t>Flutter</a:t>
            </a:r>
            <a:r>
              <a:rPr lang="en" sz="1400">
                <a:solidFill>
                  <a:schemeClr val="dk1"/>
                </a:solidFill>
                <a:latin typeface="Open Sans"/>
                <a:ea typeface="Open Sans"/>
                <a:cs typeface="Open Sans"/>
                <a:sym typeface="Open Sans"/>
              </a:rPr>
              <a:t> is the Software Development Kit that is used for making the cross-platform apps and </a:t>
            </a:r>
            <a:r>
              <a:rPr b="1" lang="en" sz="1400">
                <a:solidFill>
                  <a:schemeClr val="dk1"/>
                </a:solidFill>
                <a:latin typeface="Open Sans"/>
                <a:ea typeface="Open Sans"/>
                <a:cs typeface="Open Sans"/>
                <a:sym typeface="Open Sans"/>
              </a:rPr>
              <a:t>Dart</a:t>
            </a:r>
            <a:r>
              <a:rPr lang="en" sz="1400">
                <a:solidFill>
                  <a:schemeClr val="dk1"/>
                </a:solidFill>
                <a:latin typeface="Open Sans"/>
                <a:ea typeface="Open Sans"/>
                <a:cs typeface="Open Sans"/>
                <a:sym typeface="Open Sans"/>
              </a:rPr>
              <a:t> is the programming language that is used to code these apps, in simple words Flutter is just like the tools that we use for the construction of the house and the material which we use can be compared to Dart.</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Figma is one of the most used platform to design any User interface currently and we have used figma to design the app</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With this we have also used Google Firebase as the backend part i.e. for storing the user’s data.</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220" name="Google Shape;220;p18"/>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18"/>
          <p:cNvPicPr preferRelativeResize="0"/>
          <p:nvPr/>
        </p:nvPicPr>
        <p:blipFill>
          <a:blip r:embed="rId3">
            <a:alphaModFix/>
          </a:blip>
          <a:stretch>
            <a:fillRect/>
          </a:stretch>
        </p:blipFill>
        <p:spPr>
          <a:xfrm>
            <a:off x="3315705" y="4440955"/>
            <a:ext cx="587100" cy="587100"/>
          </a:xfrm>
          <a:prstGeom prst="rect">
            <a:avLst/>
          </a:prstGeom>
          <a:noFill/>
          <a:ln>
            <a:noFill/>
          </a:ln>
        </p:spPr>
      </p:pic>
      <p:pic>
        <p:nvPicPr>
          <p:cNvPr id="222" name="Google Shape;222;p18"/>
          <p:cNvPicPr preferRelativeResize="0"/>
          <p:nvPr/>
        </p:nvPicPr>
        <p:blipFill rotWithShape="1">
          <a:blip r:embed="rId4">
            <a:alphaModFix/>
          </a:blip>
          <a:srcRect b="8552" l="3878" r="3768" t="3996"/>
          <a:stretch/>
        </p:blipFill>
        <p:spPr>
          <a:xfrm>
            <a:off x="1945150" y="4460375"/>
            <a:ext cx="776924" cy="548261"/>
          </a:xfrm>
          <a:prstGeom prst="rect">
            <a:avLst/>
          </a:prstGeom>
          <a:noFill/>
          <a:ln>
            <a:noFill/>
          </a:ln>
        </p:spPr>
      </p:pic>
      <p:pic>
        <p:nvPicPr>
          <p:cNvPr id="223" name="Google Shape;223;p18"/>
          <p:cNvPicPr preferRelativeResize="0"/>
          <p:nvPr/>
        </p:nvPicPr>
        <p:blipFill>
          <a:blip r:embed="rId5">
            <a:alphaModFix/>
          </a:blip>
          <a:stretch>
            <a:fillRect/>
          </a:stretch>
        </p:blipFill>
        <p:spPr>
          <a:xfrm>
            <a:off x="5644750" y="4346038"/>
            <a:ext cx="776924" cy="776924"/>
          </a:xfrm>
          <a:prstGeom prst="rect">
            <a:avLst/>
          </a:prstGeom>
          <a:noFill/>
          <a:ln>
            <a:noFill/>
          </a:ln>
        </p:spPr>
      </p:pic>
      <p:pic>
        <p:nvPicPr>
          <p:cNvPr id="224" name="Google Shape;224;p18"/>
          <p:cNvPicPr preferRelativeResize="0"/>
          <p:nvPr/>
        </p:nvPicPr>
        <p:blipFill>
          <a:blip r:embed="rId6">
            <a:alphaModFix/>
          </a:blip>
          <a:stretch>
            <a:fillRect/>
          </a:stretch>
        </p:blipFill>
        <p:spPr>
          <a:xfrm>
            <a:off x="4672775" y="4436000"/>
            <a:ext cx="398566" cy="596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9"/>
          <p:cNvSpPr txBox="1"/>
          <p:nvPr>
            <p:ph idx="4294967295" type="ctrTitle"/>
          </p:nvPr>
        </p:nvSpPr>
        <p:spPr>
          <a:xfrm>
            <a:off x="1154400" y="204575"/>
            <a:ext cx="7802100" cy="59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3CCCC"/>
                </a:solidFill>
              </a:rPr>
              <a:t>IMPLEMENTATION</a:t>
            </a:r>
            <a:endParaRPr sz="6000">
              <a:solidFill>
                <a:srgbClr val="33CCCC"/>
              </a:solidFill>
            </a:endParaRPr>
          </a:p>
        </p:txBody>
      </p:sp>
      <p:sp>
        <p:nvSpPr>
          <p:cNvPr id="230" name="Google Shape;230;p19"/>
          <p:cNvSpPr txBox="1"/>
          <p:nvPr>
            <p:ph idx="4294967295" type="subTitle"/>
          </p:nvPr>
        </p:nvSpPr>
        <p:spPr>
          <a:xfrm>
            <a:off x="1154400" y="801575"/>
            <a:ext cx="6456900" cy="1848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latin typeface="Open Sans"/>
                <a:ea typeface="Open Sans"/>
                <a:cs typeface="Open Sans"/>
                <a:sym typeface="Open Sans"/>
              </a:rPr>
              <a:t>We have implemented our project by </a:t>
            </a:r>
            <a:r>
              <a:rPr lang="en" sz="1400">
                <a:solidFill>
                  <a:schemeClr val="dk1"/>
                </a:solidFill>
                <a:latin typeface="Open Sans"/>
                <a:ea typeface="Open Sans"/>
                <a:cs typeface="Open Sans"/>
                <a:sym typeface="Open Sans"/>
              </a:rPr>
              <a:t>optimizing</a:t>
            </a:r>
            <a:r>
              <a:rPr lang="en" sz="1400">
                <a:solidFill>
                  <a:schemeClr val="dk1"/>
                </a:solidFill>
                <a:latin typeface="Open Sans"/>
                <a:ea typeface="Open Sans"/>
                <a:cs typeface="Open Sans"/>
                <a:sym typeface="Open Sans"/>
              </a:rPr>
              <a:t> the code and the design for this project to make the User </a:t>
            </a:r>
            <a:r>
              <a:rPr lang="en" sz="1400">
                <a:solidFill>
                  <a:schemeClr val="dk1"/>
                </a:solidFill>
                <a:latin typeface="Open Sans"/>
                <a:ea typeface="Open Sans"/>
                <a:cs typeface="Open Sans"/>
                <a:sym typeface="Open Sans"/>
              </a:rPr>
              <a:t>experience</a:t>
            </a:r>
            <a:r>
              <a:rPr lang="en" sz="1400">
                <a:solidFill>
                  <a:schemeClr val="dk1"/>
                </a:solidFill>
                <a:latin typeface="Open Sans"/>
                <a:ea typeface="Open Sans"/>
                <a:cs typeface="Open Sans"/>
                <a:sym typeface="Open Sans"/>
              </a:rPr>
              <a:t> better. </a:t>
            </a:r>
            <a:br>
              <a:rPr lang="en" sz="1400">
                <a:solidFill>
                  <a:schemeClr val="dk1"/>
                </a:solidFill>
                <a:latin typeface="Open Sans"/>
                <a:ea typeface="Open Sans"/>
                <a:cs typeface="Open Sans"/>
                <a:sym typeface="Open Sans"/>
              </a:rPr>
            </a:br>
            <a:br>
              <a:rPr lang="en" sz="1400">
                <a:solidFill>
                  <a:schemeClr val="dk1"/>
                </a:solidFill>
                <a:latin typeface="Open Sans"/>
                <a:ea typeface="Open Sans"/>
                <a:cs typeface="Open Sans"/>
                <a:sym typeface="Open Sans"/>
              </a:rPr>
            </a:br>
            <a:r>
              <a:rPr lang="en" sz="1400">
                <a:solidFill>
                  <a:schemeClr val="dk1"/>
                </a:solidFill>
                <a:latin typeface="Open Sans"/>
                <a:ea typeface="Open Sans"/>
                <a:cs typeface="Open Sans"/>
                <a:sym typeface="Open Sans"/>
              </a:rPr>
              <a:t>Right now this application is just at the prototype stage and not at its best but the vision and idea we have for this app is clear with the prototype itself. The implementation of all the </a:t>
            </a:r>
            <a:r>
              <a:rPr lang="en" sz="1400">
                <a:solidFill>
                  <a:schemeClr val="dk1"/>
                </a:solidFill>
                <a:latin typeface="Open Sans"/>
                <a:ea typeface="Open Sans"/>
                <a:cs typeface="Open Sans"/>
                <a:sym typeface="Open Sans"/>
              </a:rPr>
              <a:t>features and everything is done in such a way that there is no difficulty while learning on the app.</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231" name="Google Shape;231;p19"/>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19"/>
          <p:cNvPicPr preferRelativeResize="0"/>
          <p:nvPr/>
        </p:nvPicPr>
        <p:blipFill>
          <a:blip r:embed="rId3">
            <a:alphaModFix/>
          </a:blip>
          <a:stretch>
            <a:fillRect/>
          </a:stretch>
        </p:blipFill>
        <p:spPr>
          <a:xfrm>
            <a:off x="2239500" y="2741850"/>
            <a:ext cx="4665005" cy="21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0"/>
          <p:cNvSpPr txBox="1"/>
          <p:nvPr>
            <p:ph type="title"/>
          </p:nvPr>
        </p:nvSpPr>
        <p:spPr>
          <a:xfrm>
            <a:off x="1222638" y="3183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3CCCC"/>
                </a:solidFill>
              </a:rPr>
              <a:t>USES OF THE APP </a:t>
            </a:r>
            <a:endParaRPr>
              <a:solidFill>
                <a:srgbClr val="33CCCC"/>
              </a:solidFill>
            </a:endParaRPr>
          </a:p>
        </p:txBody>
      </p:sp>
      <p:sp>
        <p:nvSpPr>
          <p:cNvPr id="238" name="Google Shape;238;p20"/>
          <p:cNvSpPr txBox="1"/>
          <p:nvPr>
            <p:ph idx="1" type="body"/>
          </p:nvPr>
        </p:nvSpPr>
        <p:spPr>
          <a:xfrm>
            <a:off x="1093825" y="954350"/>
            <a:ext cx="3842100" cy="3458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Open Sans"/>
              <a:buAutoNum type="arabicPeriod"/>
            </a:pPr>
            <a:r>
              <a:rPr lang="en" sz="1400">
                <a:latin typeface="Open Sans"/>
                <a:ea typeface="Open Sans"/>
                <a:cs typeface="Open Sans"/>
                <a:sym typeface="Open Sans"/>
              </a:rPr>
              <a:t>Any person can learn any language from this application easily.</a:t>
            </a:r>
            <a:endParaRPr sz="1400">
              <a:latin typeface="Open Sans"/>
              <a:ea typeface="Open Sans"/>
              <a:cs typeface="Open Sans"/>
              <a:sym typeface="Open Sans"/>
            </a:endParaRPr>
          </a:p>
          <a:p>
            <a:pPr indent="0" lvl="0" marL="914400" rtl="0" algn="l">
              <a:spcBef>
                <a:spcPts val="600"/>
              </a:spcBef>
              <a:spcAft>
                <a:spcPts val="0"/>
              </a:spcAft>
              <a:buNone/>
            </a:pPr>
            <a:r>
              <a:t/>
            </a:r>
            <a:endParaRPr sz="1400">
              <a:latin typeface="Open Sans"/>
              <a:ea typeface="Open Sans"/>
              <a:cs typeface="Open Sans"/>
              <a:sym typeface="Open Sans"/>
            </a:endParaRPr>
          </a:p>
          <a:p>
            <a:pPr indent="-317500" lvl="0" marL="457200" rtl="0" algn="l">
              <a:spcBef>
                <a:spcPts val="600"/>
              </a:spcBef>
              <a:spcAft>
                <a:spcPts val="0"/>
              </a:spcAft>
              <a:buSzPts val="1400"/>
              <a:buFont typeface="Open Sans"/>
              <a:buAutoNum type="arabicPeriod"/>
            </a:pPr>
            <a:r>
              <a:rPr lang="en" sz="1400">
                <a:latin typeface="Open Sans"/>
                <a:ea typeface="Open Sans"/>
                <a:cs typeface="Open Sans"/>
                <a:sym typeface="Open Sans"/>
              </a:rPr>
              <a:t>The application also has the feature to track the current progress and the number of lessons completed etc.</a:t>
            </a:r>
            <a:endParaRPr sz="1400">
              <a:latin typeface="Open Sans"/>
              <a:ea typeface="Open Sans"/>
              <a:cs typeface="Open Sans"/>
              <a:sym typeface="Open Sans"/>
            </a:endParaRPr>
          </a:p>
          <a:p>
            <a:pPr indent="0" lvl="0" marL="914400" rtl="0" algn="l">
              <a:spcBef>
                <a:spcPts val="600"/>
              </a:spcBef>
              <a:spcAft>
                <a:spcPts val="0"/>
              </a:spcAft>
              <a:buNone/>
            </a:pPr>
            <a:r>
              <a:t/>
            </a:r>
            <a:endParaRPr sz="1400">
              <a:latin typeface="Open Sans"/>
              <a:ea typeface="Open Sans"/>
              <a:cs typeface="Open Sans"/>
              <a:sym typeface="Open Sans"/>
            </a:endParaRPr>
          </a:p>
          <a:p>
            <a:pPr indent="-317500" lvl="0" marL="457200" rtl="0" algn="l">
              <a:spcBef>
                <a:spcPts val="600"/>
              </a:spcBef>
              <a:spcAft>
                <a:spcPts val="0"/>
              </a:spcAft>
              <a:buSzPts val="1400"/>
              <a:buFont typeface="Open Sans"/>
              <a:buAutoNum type="arabicPeriod"/>
            </a:pPr>
            <a:r>
              <a:rPr lang="en" sz="1400">
                <a:latin typeface="Open Sans"/>
                <a:ea typeface="Open Sans"/>
                <a:cs typeface="Open Sans"/>
                <a:sym typeface="Open Sans"/>
              </a:rPr>
              <a:t>User also can see the badges and coins (reference to coins has been explained on the slide 9)earned and what are the milestones set to master the language.</a:t>
            </a:r>
            <a:endParaRPr sz="1400">
              <a:latin typeface="Open Sans"/>
              <a:ea typeface="Open Sans"/>
              <a:cs typeface="Open Sans"/>
              <a:sym typeface="Open Sans"/>
            </a:endParaRPr>
          </a:p>
        </p:txBody>
      </p:sp>
      <p:sp>
        <p:nvSpPr>
          <p:cNvPr id="239" name="Google Shape;239;p20"/>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20"/>
          <p:cNvPicPr preferRelativeResize="0"/>
          <p:nvPr/>
        </p:nvPicPr>
        <p:blipFill>
          <a:blip r:embed="rId3">
            <a:alphaModFix/>
          </a:blip>
          <a:stretch>
            <a:fillRect/>
          </a:stretch>
        </p:blipFill>
        <p:spPr>
          <a:xfrm>
            <a:off x="5421463" y="920575"/>
            <a:ext cx="1773287" cy="38070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1"/>
          <p:cNvSpPr txBox="1"/>
          <p:nvPr>
            <p:ph idx="4294967295" type="ctrTitle"/>
          </p:nvPr>
        </p:nvSpPr>
        <p:spPr>
          <a:xfrm>
            <a:off x="1879150" y="311725"/>
            <a:ext cx="5635200" cy="67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rgbClr val="33CCCC"/>
                </a:solidFill>
              </a:rPr>
              <a:t>A Glimpse of the App</a:t>
            </a:r>
            <a:endParaRPr sz="3700">
              <a:solidFill>
                <a:srgbClr val="33CCCC"/>
              </a:solidFill>
            </a:endParaRPr>
          </a:p>
        </p:txBody>
      </p:sp>
      <p:sp>
        <p:nvSpPr>
          <p:cNvPr id="246" name="Google Shape;246;p21"/>
          <p:cNvSpPr/>
          <p:nvPr/>
        </p:nvSpPr>
        <p:spPr>
          <a:xfrm>
            <a:off x="865022" y="476705"/>
            <a:ext cx="275621" cy="26317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1"/>
          <p:cNvGrpSpPr/>
          <p:nvPr/>
        </p:nvGrpSpPr>
        <p:grpSpPr>
          <a:xfrm>
            <a:off x="227212" y="1059915"/>
            <a:ext cx="484172" cy="484200"/>
            <a:chOff x="570875" y="4322250"/>
            <a:chExt cx="443300" cy="443325"/>
          </a:xfrm>
        </p:grpSpPr>
        <p:sp>
          <p:nvSpPr>
            <p:cNvPr id="248" name="Google Shape;248;p2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1"/>
          <p:cNvSpPr/>
          <p:nvPr/>
        </p:nvSpPr>
        <p:spPr>
          <a:xfrm rot="1892490">
            <a:off x="8505032" y="3390400"/>
            <a:ext cx="275600" cy="26315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rot="-931596">
            <a:off x="8068346" y="4335328"/>
            <a:ext cx="186411" cy="17799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1"/>
          <p:cNvPicPr preferRelativeResize="0"/>
          <p:nvPr/>
        </p:nvPicPr>
        <p:blipFill>
          <a:blip r:embed="rId3">
            <a:alphaModFix/>
          </a:blip>
          <a:stretch>
            <a:fillRect/>
          </a:stretch>
        </p:blipFill>
        <p:spPr>
          <a:xfrm>
            <a:off x="6307788" y="1559450"/>
            <a:ext cx="1616575" cy="3470644"/>
          </a:xfrm>
          <a:prstGeom prst="rect">
            <a:avLst/>
          </a:prstGeom>
          <a:noFill/>
          <a:ln>
            <a:noFill/>
          </a:ln>
          <a:effectLst>
            <a:outerShdw blurRad="57150" rotWithShape="0" algn="bl" dir="5400000" dist="19050">
              <a:srgbClr val="000000">
                <a:alpha val="50000"/>
              </a:srgbClr>
            </a:outerShdw>
          </a:effectLst>
        </p:spPr>
      </p:pic>
      <p:pic>
        <p:nvPicPr>
          <p:cNvPr id="256" name="Google Shape;256;p21"/>
          <p:cNvPicPr preferRelativeResize="0"/>
          <p:nvPr/>
        </p:nvPicPr>
        <p:blipFill>
          <a:blip r:embed="rId4">
            <a:alphaModFix/>
          </a:blip>
          <a:stretch>
            <a:fillRect/>
          </a:stretch>
        </p:blipFill>
        <p:spPr>
          <a:xfrm>
            <a:off x="3869686" y="1540375"/>
            <a:ext cx="1616589" cy="3470676"/>
          </a:xfrm>
          <a:prstGeom prst="rect">
            <a:avLst/>
          </a:prstGeom>
          <a:noFill/>
          <a:ln>
            <a:noFill/>
          </a:ln>
          <a:effectLst>
            <a:outerShdw blurRad="57150" rotWithShape="0" algn="bl" dir="5400000" dist="19050">
              <a:srgbClr val="000000">
                <a:alpha val="50000"/>
              </a:srgbClr>
            </a:outerShdw>
          </a:effectLst>
        </p:spPr>
      </p:pic>
      <p:pic>
        <p:nvPicPr>
          <p:cNvPr id="257" name="Google Shape;257;p21"/>
          <p:cNvPicPr preferRelativeResize="0"/>
          <p:nvPr/>
        </p:nvPicPr>
        <p:blipFill>
          <a:blip r:embed="rId5">
            <a:alphaModFix/>
          </a:blip>
          <a:stretch>
            <a:fillRect/>
          </a:stretch>
        </p:blipFill>
        <p:spPr>
          <a:xfrm>
            <a:off x="1490736" y="1572125"/>
            <a:ext cx="1587000" cy="3407173"/>
          </a:xfrm>
          <a:prstGeom prst="rect">
            <a:avLst/>
          </a:prstGeom>
          <a:noFill/>
          <a:ln>
            <a:noFill/>
          </a:ln>
          <a:effectLst>
            <a:outerShdw blurRad="57150" rotWithShape="0" algn="bl" dir="5400000" dist="19050">
              <a:srgbClr val="000000">
                <a:alpha val="50000"/>
              </a:srgbClr>
            </a:outerShdw>
          </a:effectLst>
        </p:spPr>
      </p:pic>
      <p:sp>
        <p:nvSpPr>
          <p:cNvPr id="258" name="Google Shape;258;p21"/>
          <p:cNvSpPr txBox="1"/>
          <p:nvPr/>
        </p:nvSpPr>
        <p:spPr>
          <a:xfrm>
            <a:off x="1325738" y="1021975"/>
            <a:ext cx="191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Open Sans"/>
                <a:ea typeface="Open Sans"/>
                <a:cs typeface="Open Sans"/>
                <a:sym typeface="Open Sans"/>
              </a:rPr>
              <a:t>Startup Screen</a:t>
            </a:r>
            <a:endParaRPr>
              <a:solidFill>
                <a:srgbClr val="9E9E9E"/>
              </a:solidFill>
              <a:latin typeface="Open Sans"/>
              <a:ea typeface="Open Sans"/>
              <a:cs typeface="Open Sans"/>
              <a:sym typeface="Open Sans"/>
            </a:endParaRPr>
          </a:p>
        </p:txBody>
      </p:sp>
      <p:sp>
        <p:nvSpPr>
          <p:cNvPr id="259" name="Google Shape;259;p21"/>
          <p:cNvSpPr txBox="1"/>
          <p:nvPr/>
        </p:nvSpPr>
        <p:spPr>
          <a:xfrm>
            <a:off x="3700889" y="984025"/>
            <a:ext cx="19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E9E9E"/>
                </a:solidFill>
                <a:latin typeface="Open Sans"/>
                <a:ea typeface="Open Sans"/>
                <a:cs typeface="Open Sans"/>
                <a:sym typeface="Open Sans"/>
              </a:rPr>
              <a:t>Login/SignUp Screen</a:t>
            </a:r>
            <a:endParaRPr>
              <a:solidFill>
                <a:srgbClr val="9E9E9E"/>
              </a:solidFill>
              <a:latin typeface="Open Sans"/>
              <a:ea typeface="Open Sans"/>
              <a:cs typeface="Open Sans"/>
              <a:sym typeface="Open Sans"/>
            </a:endParaRPr>
          </a:p>
        </p:txBody>
      </p:sp>
      <p:sp>
        <p:nvSpPr>
          <p:cNvPr id="260" name="Google Shape;260;p21"/>
          <p:cNvSpPr txBox="1"/>
          <p:nvPr/>
        </p:nvSpPr>
        <p:spPr>
          <a:xfrm>
            <a:off x="6140600" y="999913"/>
            <a:ext cx="180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Open Sans"/>
                <a:ea typeface="Open Sans"/>
                <a:cs typeface="Open Sans"/>
                <a:sym typeface="Open Sans"/>
              </a:rPr>
              <a:t>L</a:t>
            </a:r>
            <a:r>
              <a:rPr lang="en">
                <a:solidFill>
                  <a:srgbClr val="9E9E9E"/>
                </a:solidFill>
                <a:latin typeface="Open Sans"/>
                <a:ea typeface="Open Sans"/>
                <a:cs typeface="Open Sans"/>
                <a:sym typeface="Open Sans"/>
              </a:rPr>
              <a:t>ogin Screen</a:t>
            </a:r>
            <a:endParaRPr>
              <a:solidFill>
                <a:srgbClr val="9E9E9E"/>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idx="4294967295" type="ctrTitle"/>
          </p:nvPr>
        </p:nvSpPr>
        <p:spPr>
          <a:xfrm>
            <a:off x="1879150" y="311725"/>
            <a:ext cx="5635200" cy="67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rgbClr val="33CCCC"/>
                </a:solidFill>
              </a:rPr>
              <a:t>A Glimpse of the App</a:t>
            </a:r>
            <a:endParaRPr sz="3700">
              <a:solidFill>
                <a:srgbClr val="33CCCC"/>
              </a:solidFill>
            </a:endParaRPr>
          </a:p>
        </p:txBody>
      </p:sp>
      <p:sp>
        <p:nvSpPr>
          <p:cNvPr id="266" name="Google Shape;266;p22"/>
          <p:cNvSpPr/>
          <p:nvPr/>
        </p:nvSpPr>
        <p:spPr>
          <a:xfrm>
            <a:off x="865022" y="476705"/>
            <a:ext cx="275621" cy="26317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2"/>
          <p:cNvGrpSpPr/>
          <p:nvPr/>
        </p:nvGrpSpPr>
        <p:grpSpPr>
          <a:xfrm>
            <a:off x="227212" y="1059915"/>
            <a:ext cx="484172" cy="484200"/>
            <a:chOff x="570875" y="4322250"/>
            <a:chExt cx="443300" cy="443325"/>
          </a:xfrm>
        </p:grpSpPr>
        <p:sp>
          <p:nvSpPr>
            <p:cNvPr id="268" name="Google Shape;268;p2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2"/>
          <p:cNvSpPr/>
          <p:nvPr/>
        </p:nvSpPr>
        <p:spPr>
          <a:xfrm rot="1892490">
            <a:off x="8505032" y="3390400"/>
            <a:ext cx="275600" cy="26315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rot="-931596">
            <a:off x="8068346" y="4335328"/>
            <a:ext cx="186411" cy="17799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22"/>
          <p:cNvPicPr preferRelativeResize="0"/>
          <p:nvPr/>
        </p:nvPicPr>
        <p:blipFill>
          <a:blip r:embed="rId3">
            <a:alphaModFix/>
          </a:blip>
          <a:stretch>
            <a:fillRect/>
          </a:stretch>
        </p:blipFill>
        <p:spPr>
          <a:xfrm>
            <a:off x="6253000" y="1455861"/>
            <a:ext cx="1634225" cy="3508539"/>
          </a:xfrm>
          <a:prstGeom prst="rect">
            <a:avLst/>
          </a:prstGeom>
          <a:noFill/>
          <a:ln>
            <a:noFill/>
          </a:ln>
        </p:spPr>
      </p:pic>
      <p:pic>
        <p:nvPicPr>
          <p:cNvPr id="276" name="Google Shape;276;p22"/>
          <p:cNvPicPr preferRelativeResize="0"/>
          <p:nvPr/>
        </p:nvPicPr>
        <p:blipFill>
          <a:blip r:embed="rId4">
            <a:alphaModFix/>
          </a:blip>
          <a:stretch>
            <a:fillRect/>
          </a:stretch>
        </p:blipFill>
        <p:spPr>
          <a:xfrm>
            <a:off x="3918100" y="1455863"/>
            <a:ext cx="1634213" cy="3508513"/>
          </a:xfrm>
          <a:prstGeom prst="rect">
            <a:avLst/>
          </a:prstGeom>
          <a:noFill/>
          <a:ln>
            <a:noFill/>
          </a:ln>
        </p:spPr>
      </p:pic>
      <p:pic>
        <p:nvPicPr>
          <p:cNvPr id="277" name="Google Shape;277;p22"/>
          <p:cNvPicPr preferRelativeResize="0"/>
          <p:nvPr/>
        </p:nvPicPr>
        <p:blipFill>
          <a:blip r:embed="rId5">
            <a:alphaModFix/>
          </a:blip>
          <a:stretch>
            <a:fillRect/>
          </a:stretch>
        </p:blipFill>
        <p:spPr>
          <a:xfrm>
            <a:off x="1485650" y="1481325"/>
            <a:ext cx="1610500" cy="3457601"/>
          </a:xfrm>
          <a:prstGeom prst="rect">
            <a:avLst/>
          </a:prstGeom>
          <a:noFill/>
          <a:ln>
            <a:noFill/>
          </a:ln>
        </p:spPr>
      </p:pic>
      <p:sp>
        <p:nvSpPr>
          <p:cNvPr id="278" name="Google Shape;278;p22"/>
          <p:cNvSpPr txBox="1"/>
          <p:nvPr/>
        </p:nvSpPr>
        <p:spPr>
          <a:xfrm>
            <a:off x="1211825" y="956363"/>
            <a:ext cx="20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Open Sans"/>
                <a:ea typeface="Open Sans"/>
                <a:cs typeface="Open Sans"/>
                <a:sym typeface="Open Sans"/>
              </a:rPr>
              <a:t>Main Screen</a:t>
            </a:r>
            <a:endParaRPr>
              <a:solidFill>
                <a:srgbClr val="9E9E9E"/>
              </a:solidFill>
              <a:latin typeface="Open Sans"/>
              <a:ea typeface="Open Sans"/>
              <a:cs typeface="Open Sans"/>
              <a:sym typeface="Open Sans"/>
            </a:endParaRPr>
          </a:p>
        </p:txBody>
      </p:sp>
      <p:sp>
        <p:nvSpPr>
          <p:cNvPr id="279" name="Google Shape;279;p22"/>
          <p:cNvSpPr txBox="1"/>
          <p:nvPr/>
        </p:nvSpPr>
        <p:spPr>
          <a:xfrm>
            <a:off x="3650413" y="957213"/>
            <a:ext cx="20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Open Sans"/>
                <a:ea typeface="Open Sans"/>
                <a:cs typeface="Open Sans"/>
                <a:sym typeface="Open Sans"/>
              </a:rPr>
              <a:t>User Profile</a:t>
            </a:r>
            <a:endParaRPr>
              <a:solidFill>
                <a:srgbClr val="9E9E9E"/>
              </a:solidFill>
              <a:latin typeface="Open Sans"/>
              <a:ea typeface="Open Sans"/>
              <a:cs typeface="Open Sans"/>
              <a:sym typeface="Open Sans"/>
            </a:endParaRPr>
          </a:p>
        </p:txBody>
      </p:sp>
      <p:sp>
        <p:nvSpPr>
          <p:cNvPr id="280" name="Google Shape;280;p22"/>
          <p:cNvSpPr txBox="1"/>
          <p:nvPr/>
        </p:nvSpPr>
        <p:spPr>
          <a:xfrm>
            <a:off x="6061500" y="957213"/>
            <a:ext cx="201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E9E9E"/>
                </a:solidFill>
                <a:latin typeface="Open Sans"/>
                <a:ea typeface="Open Sans"/>
                <a:cs typeface="Open Sans"/>
                <a:sym typeface="Open Sans"/>
              </a:rPr>
              <a:t>Contact us </a:t>
            </a:r>
            <a:endParaRPr>
              <a:solidFill>
                <a:srgbClr val="9E9E9E"/>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3"/>
          <p:cNvSpPr txBox="1"/>
          <p:nvPr>
            <p:ph idx="4294967295" type="ctrTitle"/>
          </p:nvPr>
        </p:nvSpPr>
        <p:spPr>
          <a:xfrm>
            <a:off x="670950" y="204575"/>
            <a:ext cx="7802100" cy="5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3CCCC"/>
                </a:solidFill>
              </a:rPr>
              <a:t>FUTURE ASPECTS OF THE APP</a:t>
            </a:r>
            <a:endParaRPr sz="6000">
              <a:solidFill>
                <a:srgbClr val="33CCCC"/>
              </a:solidFill>
            </a:endParaRPr>
          </a:p>
        </p:txBody>
      </p:sp>
      <p:sp>
        <p:nvSpPr>
          <p:cNvPr id="286" name="Google Shape;286;p23"/>
          <p:cNvSpPr txBox="1"/>
          <p:nvPr>
            <p:ph idx="4294967295" type="subTitle"/>
          </p:nvPr>
        </p:nvSpPr>
        <p:spPr>
          <a:xfrm>
            <a:off x="1343550" y="819450"/>
            <a:ext cx="6456900" cy="350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solidFill>
                  <a:schemeClr val="dk1"/>
                </a:solidFill>
                <a:latin typeface="Open Sans"/>
                <a:ea typeface="Open Sans"/>
                <a:cs typeface="Open Sans"/>
                <a:sym typeface="Open Sans"/>
              </a:rPr>
              <a:t>Due to limited resources we had in the Hackathon we were not able to implement all the features in the app that we could have, although we were able to achieve the target of producing a working prototype of the app before the end of the hackathon, the features that were left to be implemented are kept as the future aspects of the app and they are listed below :</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1. Linking the app to the API so that user get the feature of questions and there will be no need of adding all the questions to the app’s database. I.e. all the questions will be sent by an Api.</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2. The main and big feature for attraction of the customers and sponsors of the app (explained in detailed in slide 12) is that we will be giving our users coins for each challenge they complete. The coins can be redeemed in exchange for various items in the coin store.</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rPr lang="en" sz="1400">
                <a:solidFill>
                  <a:schemeClr val="dk1"/>
                </a:solidFill>
                <a:latin typeface="Open Sans"/>
                <a:ea typeface="Open Sans"/>
                <a:cs typeface="Open Sans"/>
                <a:sym typeface="Open Sans"/>
              </a:rPr>
              <a:t>3…...</a:t>
            </a:r>
            <a:endParaRPr sz="14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sz="1400">
              <a:solidFill>
                <a:schemeClr val="dk1"/>
              </a:solidFill>
              <a:latin typeface="Open Sans"/>
              <a:ea typeface="Open Sans"/>
              <a:cs typeface="Open Sans"/>
              <a:sym typeface="Open Sans"/>
            </a:endParaRPr>
          </a:p>
        </p:txBody>
      </p:sp>
      <p:sp>
        <p:nvSpPr>
          <p:cNvPr id="287" name="Google Shape;287;p23"/>
          <p:cNvSpPr txBox="1"/>
          <p:nvPr>
            <p:ph idx="12" type="sldNum"/>
          </p:nvPr>
        </p:nvSpPr>
        <p:spPr>
          <a:xfrm>
            <a:off x="8556775" y="4812625"/>
            <a:ext cx="587100" cy="33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